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5"/>
  </p:notesMasterIdLst>
  <p:sldIdLst>
    <p:sldId id="256" r:id="rId2"/>
    <p:sldId id="257" r:id="rId3"/>
    <p:sldId id="260" r:id="rId4"/>
    <p:sldId id="261" r:id="rId5"/>
    <p:sldId id="262" r:id="rId6"/>
    <p:sldId id="263" r:id="rId7"/>
    <p:sldId id="264" r:id="rId8"/>
    <p:sldId id="274" r:id="rId9"/>
    <p:sldId id="290" r:id="rId10"/>
    <p:sldId id="266" r:id="rId11"/>
    <p:sldId id="267" r:id="rId12"/>
    <p:sldId id="268" r:id="rId13"/>
    <p:sldId id="269" r:id="rId14"/>
    <p:sldId id="291" r:id="rId15"/>
    <p:sldId id="292" r:id="rId16"/>
    <p:sldId id="293" r:id="rId17"/>
    <p:sldId id="272" r:id="rId18"/>
    <p:sldId id="334" r:id="rId19"/>
    <p:sldId id="335" r:id="rId20"/>
    <p:sldId id="336" r:id="rId21"/>
    <p:sldId id="338" r:id="rId22"/>
    <p:sldId id="340" r:id="rId23"/>
    <p:sldId id="341" r:id="rId24"/>
    <p:sldId id="342" r:id="rId25"/>
    <p:sldId id="343" r:id="rId26"/>
    <p:sldId id="344" r:id="rId27"/>
    <p:sldId id="345" r:id="rId28"/>
    <p:sldId id="346" r:id="rId29"/>
    <p:sldId id="348" r:id="rId30"/>
    <p:sldId id="350" r:id="rId31"/>
    <p:sldId id="351" r:id="rId32"/>
    <p:sldId id="353" r:id="rId33"/>
    <p:sldId id="354" r:id="rId34"/>
    <p:sldId id="355" r:id="rId35"/>
    <p:sldId id="356" r:id="rId36"/>
    <p:sldId id="357" r:id="rId37"/>
    <p:sldId id="359" r:id="rId38"/>
    <p:sldId id="360" r:id="rId39"/>
    <p:sldId id="362" r:id="rId40"/>
    <p:sldId id="363" r:id="rId41"/>
    <p:sldId id="364" r:id="rId42"/>
    <p:sldId id="365" r:id="rId43"/>
    <p:sldId id="366" r:id="rId44"/>
    <p:sldId id="367" r:id="rId45"/>
    <p:sldId id="368" r:id="rId46"/>
    <p:sldId id="369" r:id="rId47"/>
    <p:sldId id="370" r:id="rId48"/>
    <p:sldId id="372" r:id="rId49"/>
    <p:sldId id="374" r:id="rId50"/>
    <p:sldId id="375" r:id="rId51"/>
    <p:sldId id="376" r:id="rId52"/>
    <p:sldId id="379" r:id="rId53"/>
    <p:sldId id="382" r:id="rId54"/>
    <p:sldId id="383" r:id="rId55"/>
    <p:sldId id="385" r:id="rId56"/>
    <p:sldId id="386" r:id="rId57"/>
    <p:sldId id="387" r:id="rId58"/>
    <p:sldId id="388" r:id="rId59"/>
    <p:sldId id="390" r:id="rId60"/>
    <p:sldId id="392" r:id="rId61"/>
    <p:sldId id="394" r:id="rId62"/>
    <p:sldId id="396" r:id="rId63"/>
    <p:sldId id="398" r:id="rId64"/>
    <p:sldId id="327" r:id="rId65"/>
    <p:sldId id="399" r:id="rId66"/>
    <p:sldId id="402" r:id="rId67"/>
    <p:sldId id="400" r:id="rId68"/>
    <p:sldId id="404" r:id="rId69"/>
    <p:sldId id="406" r:id="rId70"/>
    <p:sldId id="407" r:id="rId71"/>
    <p:sldId id="273" r:id="rId72"/>
    <p:sldId id="333" r:id="rId73"/>
    <p:sldId id="259" r:id="rId74"/>
  </p:sldIdLst>
  <p:sldSz cx="9144000" cy="5143500" type="screen16x9"/>
  <p:notesSz cx="6858000" cy="9144000"/>
  <p:embeddedFontLst>
    <p:embeddedFont>
      <p:font typeface="Constantia" panose="02030602050306030303" pitchFamily="18" charset="0"/>
      <p:regular r:id="rId76"/>
      <p:bold r:id="rId77"/>
      <p:italic r:id="rId78"/>
      <p:boldItalic r:id="rId79"/>
    </p:embeddedFont>
    <p:embeddedFont>
      <p:font typeface="Noto Sans Symbols" pitchFamily="2" charset="0"/>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9" roundtripDataSignature="AMtx7miTgDtdK7J6GfGA72ooCGiXHoY0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90645" autoAdjust="0"/>
  </p:normalViewPr>
  <p:slideViewPr>
    <p:cSldViewPr snapToGrid="0">
      <p:cViewPr varScale="1">
        <p:scale>
          <a:sx n="113" d="100"/>
          <a:sy n="113" d="100"/>
        </p:scale>
        <p:origin x="715" y="67"/>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102"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317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330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Need as follows:</a:t>
            </a:r>
            <a:br>
              <a:rPr lang="en-IN" dirty="0"/>
            </a:br>
            <a:r>
              <a:rPr lang="en-IN" dirty="0"/>
              <a:t>1. All Modules of Python should be installed</a:t>
            </a:r>
            <a:br>
              <a:rPr lang="en-IN" dirty="0"/>
            </a:br>
            <a:r>
              <a:rPr lang="en-IN" dirty="0"/>
              <a:t>2. Path of python should be specified</a:t>
            </a:r>
            <a:br>
              <a:rPr lang="en-IN" dirty="0"/>
            </a:br>
            <a:r>
              <a:rPr lang="en-IN" dirty="0"/>
              <a:t>3. OS 10 is required</a:t>
            </a:r>
            <a:br>
              <a:rPr lang="en-IN" dirty="0"/>
            </a:br>
            <a:r>
              <a:rPr lang="en-IN" dirty="0"/>
              <a:t>4. Internet access required</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75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a. Python latest module required </a:t>
            </a:r>
            <a:br>
              <a:rPr lang="en-IN" dirty="0"/>
            </a:br>
            <a:r>
              <a:rPr lang="en-IN" dirty="0"/>
              <a:t>b. Internet access required</a:t>
            </a:r>
            <a:br>
              <a:rPr lang="en-IN" dirty="0"/>
            </a:b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54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8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8A35F08-3DCD-1E30-BE19-51AAFD642B71}"/>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C5AC27AD-2BF1-A1AE-0C7F-0FF0B6DF77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FCE5DB4A-4E1E-77BC-14DF-F05F2D4FA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07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9C7A4D1-A2D9-AF90-5AF8-2430C5D28A77}"/>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B30C4222-8068-69E0-2DA1-07290C2113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B7454BDD-F3CF-E753-761E-D7578CEC8F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95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1AA068C-05CC-8064-F4CB-46AB83193575}"/>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1323FD4C-C7B8-FFDC-EF37-D86847A506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A14E3F8A-25F4-1D76-8D4B-C12A07A5B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083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61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7480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459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77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4789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51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2006 </a:t>
            </a:r>
            <a:r>
              <a:rPr lang="en-IN" dirty="0" err="1"/>
              <a:t>Behuselid</a:t>
            </a:r>
            <a:r>
              <a:rPr lang="en-IN" dirty="0"/>
              <a:t> Strategic HR management, where do we go from here, from journal of management</a:t>
            </a:r>
            <a:br>
              <a:rPr lang="en-IN" dirty="0"/>
            </a:br>
            <a:r>
              <a:rPr lang="en-IN" dirty="0"/>
              <a:t>2005 </a:t>
            </a:r>
            <a:r>
              <a:rPr lang="en-IN" dirty="0" err="1"/>
              <a:t>Hufelid</a:t>
            </a:r>
            <a:r>
              <a:rPr lang="en-IN" dirty="0"/>
              <a:t>, </a:t>
            </a:r>
            <a:r>
              <a:rPr lang="en-IN" dirty="0" err="1"/>
              <a:t>m.a</a:t>
            </a:r>
            <a:r>
              <a:rPr lang="en-IN" dirty="0"/>
              <a:t>, Becker Work force of core card management Human capital to execute strategy </a:t>
            </a:r>
          </a:p>
          <a:p>
            <a:pPr marL="0" lvl="0" indent="0" algn="l" rtl="0">
              <a:lnSpc>
                <a:spcPct val="100000"/>
              </a:lnSpc>
              <a:spcBef>
                <a:spcPts val="0"/>
              </a:spcBef>
              <a:spcAft>
                <a:spcPts val="0"/>
              </a:spcAft>
              <a:buSzPts val="1400"/>
              <a:buNone/>
            </a:pPr>
            <a:r>
              <a:rPr lang="en-IN" dirty="0"/>
              <a:t>1999 Robert b. Calculating return on investment on HR. </a:t>
            </a:r>
          </a:p>
          <a:p>
            <a:pPr marL="0" lvl="0" indent="0" algn="l" rtl="0">
              <a:lnSpc>
                <a:spcPct val="100000"/>
              </a:lnSpc>
              <a:spcBef>
                <a:spcPts val="0"/>
              </a:spcBef>
              <a:spcAft>
                <a:spcPts val="0"/>
              </a:spcAft>
              <a:buSzPts val="1400"/>
              <a:buNone/>
            </a:pPr>
            <a:r>
              <a:rPr lang="en-IN" dirty="0"/>
              <a:t>1982 Walker A.J. HRIS development: A project team guide to building an effective personnel information system. </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82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71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186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A59C1487-C644-7E43-C346-12A7E163328C}"/>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647EC5DE-6C4A-C681-5A87-58E9FB9BB14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298C7C7A-B2B3-99CE-DCB6-F98085AA0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55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2926080" y="-1017270"/>
            <a:ext cx="3291840" cy="82296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1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5703689" y="1611512"/>
            <a:ext cx="3908822" cy="20574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512689" y="-369688"/>
            <a:ext cx="3908822" cy="60198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5" name="Google Shape;95;p17"/>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530352" y="987552"/>
            <a:ext cx="7772400" cy="102184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B77EE4"/>
              </a:buClr>
              <a:buSzPts val="5600"/>
              <a:buFont typeface="Constantia"/>
              <a:buNone/>
              <a:defRPr sz="5600" b="1" cap="none">
                <a:solidFill>
                  <a:srgbClr val="B77EE4"/>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530352" y="2028498"/>
            <a:ext cx="7772400" cy="1132284"/>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440"/>
              </a:spcBef>
              <a:spcAft>
                <a:spcPts val="0"/>
              </a:spcAft>
              <a:buSzPts val="2090"/>
              <a:buNone/>
              <a:defRPr sz="2200">
                <a:solidFill>
                  <a:schemeClr val="dk1"/>
                </a:solidFill>
              </a:defRPr>
            </a:lvl1pPr>
            <a:lvl2pPr marL="914400" lvl="1" indent="-228600" algn="l">
              <a:lnSpc>
                <a:spcPct val="100000"/>
              </a:lnSpc>
              <a:spcBef>
                <a:spcPts val="360"/>
              </a:spcBef>
              <a:spcAft>
                <a:spcPts val="0"/>
              </a:spcAft>
              <a:buSzPts val="1530"/>
              <a:buNone/>
              <a:defRPr sz="1800">
                <a:solidFill>
                  <a:srgbClr val="A38CBD"/>
                </a:solidFill>
              </a:defRPr>
            </a:lvl2pPr>
            <a:lvl3pPr marL="1371600" lvl="2" indent="-228600" algn="l">
              <a:lnSpc>
                <a:spcPct val="100000"/>
              </a:lnSpc>
              <a:spcBef>
                <a:spcPts val="320"/>
              </a:spcBef>
              <a:spcAft>
                <a:spcPts val="0"/>
              </a:spcAft>
              <a:buSzPts val="1120"/>
              <a:buNone/>
              <a:defRPr sz="1600">
                <a:solidFill>
                  <a:srgbClr val="A38CBD"/>
                </a:solidFill>
              </a:defRPr>
            </a:lvl3pPr>
            <a:lvl4pPr marL="1828800" lvl="3" indent="-228600" algn="l">
              <a:lnSpc>
                <a:spcPct val="100000"/>
              </a:lnSpc>
              <a:spcBef>
                <a:spcPts val="280"/>
              </a:spcBef>
              <a:spcAft>
                <a:spcPts val="0"/>
              </a:spcAft>
              <a:buSzPts val="910"/>
              <a:buNone/>
              <a:defRPr sz="1400">
                <a:solidFill>
                  <a:srgbClr val="A38CBD"/>
                </a:solidFill>
              </a:defRPr>
            </a:lvl4pPr>
            <a:lvl5pPr marL="2286000" lvl="4" indent="-228600" algn="l">
              <a:lnSpc>
                <a:spcPct val="100000"/>
              </a:lnSpc>
              <a:spcBef>
                <a:spcPts val="280"/>
              </a:spcBef>
              <a:spcAft>
                <a:spcPts val="0"/>
              </a:spcAft>
              <a:buSzPts val="910"/>
              <a:buNone/>
              <a:defRPr sz="1400">
                <a:solidFill>
                  <a:srgbClr val="A38CBD"/>
                </a:solidFill>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0" name="Google Shape;40;p9"/>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6" name="Google Shape;46;p10"/>
          <p:cNvSpPr txBox="1">
            <a:spLocks noGrp="1"/>
          </p:cNvSpPr>
          <p:nvPr>
            <p:ph type="body" idx="2"/>
          </p:nvPr>
        </p:nvSpPr>
        <p:spPr>
          <a:xfrm>
            <a:off x="4648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10"/>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391436"/>
            <a:ext cx="4040188" cy="494514"/>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3" name="Google Shape;53;p11"/>
          <p:cNvSpPr txBox="1">
            <a:spLocks noGrp="1"/>
          </p:cNvSpPr>
          <p:nvPr>
            <p:ph type="body" idx="2"/>
          </p:nvPr>
        </p:nvSpPr>
        <p:spPr>
          <a:xfrm>
            <a:off x="4645026" y="1394818"/>
            <a:ext cx="4041775" cy="491132"/>
          </a:xfrm>
          <a:prstGeom prst="rect">
            <a:avLst/>
          </a:prstGeom>
          <a:noFill/>
          <a:ln>
            <a:noFill/>
          </a:ln>
        </p:spPr>
        <p:txBody>
          <a:bodyPr spcFirstLastPara="1" wrap="square" lIns="45700" tIns="0" rIns="45700" bIns="0" anchor="ctr" anchorCtr="0">
            <a:norm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11"/>
          <p:cNvSpPr txBox="1">
            <a:spLocks noGrp="1"/>
          </p:cNvSpPr>
          <p:nvPr>
            <p:ph type="body" idx="3"/>
          </p:nvPr>
        </p:nvSpPr>
        <p:spPr>
          <a:xfrm>
            <a:off x="457200" y="1885950"/>
            <a:ext cx="4040188"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11"/>
          <p:cNvSpPr txBox="1">
            <a:spLocks noGrp="1"/>
          </p:cNvSpPr>
          <p:nvPr>
            <p:ph type="body" idx="4"/>
          </p:nvPr>
        </p:nvSpPr>
        <p:spPr>
          <a:xfrm>
            <a:off x="4645026" y="1885950"/>
            <a:ext cx="4041775"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11"/>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57200" y="528066"/>
            <a:ext cx="83058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sz="50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385764"/>
            <a:ext cx="2743200" cy="871538"/>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onstantia"/>
              <a:buNone/>
              <a:defRPr sz="26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685800" y="1257300"/>
            <a:ext cx="2743200" cy="3429000"/>
          </a:xfrm>
          <a:prstGeom prst="rect">
            <a:avLst/>
          </a:prstGeom>
          <a:noFill/>
          <a:ln>
            <a:noFill/>
          </a:ln>
        </p:spPr>
        <p:txBody>
          <a:bodyPr spcFirstLastPara="1" wrap="square" lIns="18275" tIns="45700" rIns="18275" bIns="45700" anchor="t" anchorCtr="0">
            <a:norm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14"/>
          <p:cNvSpPr txBox="1">
            <a:spLocks noGrp="1"/>
          </p:cNvSpPr>
          <p:nvPr>
            <p:ph type="body" idx="2"/>
          </p:nvPr>
        </p:nvSpPr>
        <p:spPr>
          <a:xfrm>
            <a:off x="3575050" y="1257300"/>
            <a:ext cx="5111750" cy="3429000"/>
          </a:xfrm>
          <a:prstGeom prst="rect">
            <a:avLst/>
          </a:prstGeom>
          <a:noFill/>
          <a:ln>
            <a:noFill/>
          </a:ln>
        </p:spPr>
        <p:txBody>
          <a:bodyPr spcFirstLastPara="1" wrap="square" lIns="91425" tIns="0" rIns="91425" bIns="45700" anchor="t" anchorCtr="0">
            <a:norm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2" name="Google Shape;72;p14"/>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p:nvPr/>
        </p:nvSpPr>
        <p:spPr>
          <a:xfrm rot="-10380000" flipH="1">
            <a:off x="3165753" y="831058"/>
            <a:ext cx="5257800" cy="3086100"/>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7" name="Google Shape;77;p15"/>
          <p:cNvSpPr/>
          <p:nvPr/>
        </p:nvSpPr>
        <p:spPr>
          <a:xfrm rot="-10380000" flipH="1">
            <a:off x="8004134" y="4019827"/>
            <a:ext cx="155448" cy="116586"/>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27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8" name="Google Shape;78;p15"/>
          <p:cNvSpPr txBox="1">
            <a:spLocks noGrp="1"/>
          </p:cNvSpPr>
          <p:nvPr>
            <p:ph type="title"/>
          </p:nvPr>
        </p:nvSpPr>
        <p:spPr>
          <a:xfrm>
            <a:off x="609600" y="882747"/>
            <a:ext cx="2212848" cy="1186966"/>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chemeClr val="dk2"/>
              </a:buClr>
              <a:buSzPts val="2000"/>
              <a:buFont typeface="Constantia"/>
              <a:buNone/>
              <a:defRPr sz="20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body" idx="1"/>
          </p:nvPr>
        </p:nvSpPr>
        <p:spPr>
          <a:xfrm>
            <a:off x="609600" y="2121589"/>
            <a:ext cx="2209800" cy="1634490"/>
          </a:xfrm>
          <a:prstGeom prst="rect">
            <a:avLst/>
          </a:prstGeom>
          <a:noFill/>
          <a:ln>
            <a:noFill/>
          </a:ln>
        </p:spPr>
        <p:txBody>
          <a:bodyPr spcFirstLastPara="1" wrap="square" lIns="64000" tIns="45700" rIns="45700" bIns="45700" anchor="t" anchorCtr="0">
            <a:normAutofit/>
          </a:bodyPr>
          <a:lstStyle>
            <a:lvl1pPr marL="457200" lvl="0" indent="-228600" algn="l">
              <a:lnSpc>
                <a:spcPct val="100000"/>
              </a:lnSpc>
              <a:spcBef>
                <a:spcPts val="250"/>
              </a:spcBef>
              <a:spcAft>
                <a:spcPts val="0"/>
              </a:spcAft>
              <a:buSzPts val="1235"/>
              <a:buFont typeface="Constantia"/>
              <a:buNone/>
              <a:defRPr sz="1300"/>
            </a:lvl1pPr>
            <a:lvl2pPr marL="914400" lvl="1" indent="-293369" algn="l">
              <a:lnSpc>
                <a:spcPct val="100000"/>
              </a:lnSpc>
              <a:spcBef>
                <a:spcPts val="240"/>
              </a:spcBef>
              <a:spcAft>
                <a:spcPts val="0"/>
              </a:spcAft>
              <a:buSzPts val="1020"/>
              <a:buChar char="⚫"/>
              <a:defRPr sz="1200"/>
            </a:lvl2pPr>
            <a:lvl3pPr marL="1371600" lvl="2" indent="-273050" algn="l">
              <a:lnSpc>
                <a:spcPct val="100000"/>
              </a:lnSpc>
              <a:spcBef>
                <a:spcPts val="200"/>
              </a:spcBef>
              <a:spcAft>
                <a:spcPts val="0"/>
              </a:spcAft>
              <a:buSzPts val="700"/>
              <a:buChar char="⚫"/>
              <a:defRPr sz="1000"/>
            </a:lvl3pPr>
            <a:lvl4pPr marL="1828800" lvl="3" indent="-265747" algn="l">
              <a:lnSpc>
                <a:spcPct val="100000"/>
              </a:lnSpc>
              <a:spcBef>
                <a:spcPts val="180"/>
              </a:spcBef>
              <a:spcAft>
                <a:spcPts val="0"/>
              </a:spcAft>
              <a:buSzPts val="585"/>
              <a:buChar char="⚫"/>
              <a:defRPr sz="900"/>
            </a:lvl4pPr>
            <a:lvl5pPr marL="2286000" lvl="4" indent="-265747" algn="l">
              <a:lnSpc>
                <a:spcPct val="100000"/>
              </a:lnSpc>
              <a:spcBef>
                <a:spcPts val="180"/>
              </a:spcBef>
              <a:spcAft>
                <a:spcPts val="0"/>
              </a:spcAft>
              <a:buSzPts val="585"/>
              <a:buChar char="⚫"/>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0" name="Google Shape;80;p1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8077200" y="4767263"/>
            <a:ext cx="6096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a:spLocks noGrp="1"/>
          </p:cNvSpPr>
          <p:nvPr>
            <p:ph type="pic" idx="2"/>
          </p:nvPr>
        </p:nvSpPr>
        <p:spPr>
          <a:xfrm rot="420000">
            <a:off x="3485793" y="899638"/>
            <a:ext cx="4617720" cy="2948940"/>
          </a:xfrm>
          <a:prstGeom prst="rect">
            <a:avLst/>
          </a:prstGeom>
          <a:solidFill>
            <a:schemeClr val="lt2"/>
          </a:solidFill>
          <a:ln w="9525" cap="rnd" cmpd="sng">
            <a:solidFill>
              <a:srgbClr val="C0C0C0"/>
            </a:solidFill>
            <a:prstDash val="solid"/>
            <a:round/>
            <a:headEnd type="none" w="sm" len="sm"/>
            <a:tailEnd type="none" w="sm" len="sm"/>
          </a:ln>
        </p:spPr>
      </p:sp>
      <p:sp>
        <p:nvSpPr>
          <p:cNvPr id="84" name="Google Shape;84;p15"/>
          <p:cNvSpPr/>
          <p:nvPr/>
        </p:nvSpPr>
        <p:spPr>
          <a:xfrm rot="10800000" flipH="1">
            <a:off x="-9525" y="4362450"/>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8F3100">
                  <a:alpha val="44313"/>
                </a:srgbClr>
              </a:gs>
              <a:gs pos="100000">
                <a:srgbClr val="FF6100">
                  <a:alpha val="54509"/>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85" name="Google Shape;85;p15"/>
          <p:cNvSpPr/>
          <p:nvPr/>
        </p:nvSpPr>
        <p:spPr>
          <a:xfrm rot="10800000" flipH="1">
            <a:off x="4381500" y="4664869"/>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D55100">
                  <a:alpha val="29411"/>
                </a:srgbClr>
              </a:gs>
              <a:gs pos="80000">
                <a:srgbClr val="B93700">
                  <a:alpha val="44313"/>
                </a:srgbClr>
              </a:gs>
              <a:gs pos="100000">
                <a:srgbClr val="B93700">
                  <a:alpha val="4431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9525" y="-5358"/>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1" name="Google Shape;11;p5"/>
          <p:cNvSpPr/>
          <p:nvPr/>
        </p:nvSpPr>
        <p:spPr>
          <a:xfrm>
            <a:off x="4381500" y="-5357"/>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2" name="Google Shape;12;p5"/>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marR="0" lvl="0" algn="l" rtl="0">
              <a:lnSpc>
                <a:spcPct val="100000"/>
              </a:lnSpc>
              <a:spcBef>
                <a:spcPts val="0"/>
              </a:spcBef>
              <a:spcAft>
                <a:spcPts val="0"/>
              </a:spcAft>
              <a:buClr>
                <a:schemeClr val="dk2"/>
              </a:buClr>
              <a:buSzPts val="5000"/>
              <a:buFont typeface="Constantia"/>
              <a:buNone/>
              <a:defRPr sz="5000" b="0" i="0" u="none" strike="noStrike" cap="none">
                <a:solidFill>
                  <a:schemeClr val="dk2"/>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marR="0" lvl="0" indent="-385445" algn="l" rtl="0">
              <a:lnSpc>
                <a:spcPct val="100000"/>
              </a:lnSpc>
              <a:spcBef>
                <a:spcPts val="520"/>
              </a:spcBef>
              <a:spcAft>
                <a:spcPts val="0"/>
              </a:spcAft>
              <a:buClr>
                <a:schemeClr val="accent3"/>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chemeClr val="accent3"/>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chemeClr val="accent4"/>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lnSpc>
                <a:spcPct val="100000"/>
              </a:lnSpc>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lnSpc>
                <a:spcPct val="100000"/>
              </a:lnSpc>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lnSpc>
                <a:spcPct val="100000"/>
              </a:lnSpc>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lnSpc>
                <a:spcPct val="100000"/>
              </a:lnSpc>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14" name="Google Shape;14;p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5" name="Google Shape;15;p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6" name="Google Shape;16;p5"/>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grpSp>
        <p:nvGrpSpPr>
          <p:cNvPr id="17" name="Google Shape;17;p5"/>
          <p:cNvGrpSpPr/>
          <p:nvPr/>
        </p:nvGrpSpPr>
        <p:grpSpPr>
          <a:xfrm>
            <a:off x="-29294" y="-12085"/>
            <a:ext cx="9198255" cy="814700"/>
            <a:chOff x="-29322" y="-1971"/>
            <a:chExt cx="9198255" cy="1086266"/>
          </a:xfrm>
        </p:grpSpPr>
        <p:sp>
          <p:nvSpPr>
            <p:cNvPr id="18" name="Google Shape;18;p5"/>
            <p:cNvSpPr/>
            <p:nvPr/>
          </p:nvSpPr>
          <p:spPr>
            <a:xfrm rot="-164308">
              <a:off x="-19045" y="216550"/>
              <a:ext cx="9163050" cy="649224"/>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775" cap="flat" cmpd="sng">
              <a:solidFill>
                <a:srgbClr val="DF65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9" name="Google Shape;19;p5"/>
            <p:cNvSpPr/>
            <p:nvPr/>
          </p:nvSpPr>
          <p:spPr>
            <a:xfrm rot="-164308">
              <a:off x="-14309" y="290003"/>
              <a:ext cx="9175812" cy="530352"/>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sp>
        <p:nvSpPr>
          <p:cNvPr id="20" name="Google Shape;20;p5"/>
          <p:cNvSpPr/>
          <p:nvPr/>
        </p:nvSpPr>
        <p:spPr>
          <a:xfrm>
            <a:off x="0" y="4497169"/>
            <a:ext cx="9144000" cy="646331"/>
          </a:xfrm>
          <a:prstGeom prst="rect">
            <a:avLst/>
          </a:pr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E1A5A"/>
                </a:solidFill>
                <a:latin typeface="Times New Roman"/>
                <a:ea typeface="Times New Roman"/>
                <a:cs typeface="Times New Roman"/>
                <a:sym typeface="Times New Roman"/>
              </a:rPr>
              <a:t>                                  </a:t>
            </a:r>
            <a:r>
              <a:rPr lang="en-US" sz="1000" b="1" i="0" u="none" strike="noStrike" cap="none">
                <a:solidFill>
                  <a:schemeClr val="lt1"/>
                </a:solidFill>
                <a:latin typeface="Times New Roman"/>
                <a:ea typeface="Times New Roman"/>
                <a:cs typeface="Times New Roman"/>
                <a:sym typeface="Times New Roman"/>
              </a:rPr>
              <a:t>Excelssior Education Society’s </a:t>
            </a:r>
            <a:endParaRPr sz="11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Times New Roman"/>
                <a:ea typeface="Times New Roman"/>
                <a:cs typeface="Times New Roman"/>
                <a:sym typeface="Times New Roman"/>
              </a:rPr>
              <a:t>       </a:t>
            </a:r>
            <a:r>
              <a:rPr lang="en-US" sz="1100" b="1" i="0" u="none" strike="noStrike" cap="none">
                <a:solidFill>
                  <a:schemeClr val="lt1"/>
                </a:solidFill>
                <a:latin typeface="Times New Roman"/>
                <a:ea typeface="Times New Roman"/>
                <a:cs typeface="Times New Roman"/>
                <a:sym typeface="Times New Roman"/>
              </a:rPr>
              <a:t>K.C.  COLLEGE  OF  ENGINEERING  &amp;  MANAGEMENT STUDIES &amp; RESEARCH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Times New Roman"/>
                <a:ea typeface="Times New Roman"/>
                <a:cs typeface="Times New Roman"/>
                <a:sym typeface="Times New Roman"/>
              </a:rPr>
              <a:t>                                      (Affiliated to the University of Mumbai)</a:t>
            </a:r>
            <a:endParaRPr sz="1400" b="0" i="0" u="none" strike="noStrike" cap="none">
              <a:solidFill>
                <a:srgbClr val="000000"/>
              </a:solidFill>
              <a:latin typeface="Arial"/>
              <a:ea typeface="Arial"/>
              <a:cs typeface="Arial"/>
              <a:sym typeface="Arial"/>
            </a:endParaRPr>
          </a:p>
        </p:txBody>
      </p:sp>
      <p:sp>
        <p:nvSpPr>
          <p:cNvPr id="21" name="Google Shape;21;p5"/>
          <p:cNvSpPr/>
          <p:nvPr/>
        </p:nvSpPr>
        <p:spPr>
          <a:xfrm>
            <a:off x="6096000" y="4476750"/>
            <a:ext cx="3048000" cy="685800"/>
          </a:xfrm>
          <a:prstGeom prst="triangle">
            <a:avLst>
              <a:gd name="adj" fmla="val 100000"/>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pic>
        <p:nvPicPr>
          <p:cNvPr id="22" name="Google Shape;22;p5" descr="college_logo.jpg"/>
          <p:cNvPicPr preferRelativeResize="0"/>
          <p:nvPr/>
        </p:nvPicPr>
        <p:blipFill rotWithShape="1">
          <a:blip r:embed="rId13">
            <a:alphaModFix/>
          </a:blip>
          <a:srcRect/>
          <a:stretch/>
        </p:blipFill>
        <p:spPr>
          <a:xfrm>
            <a:off x="8216630" y="4400550"/>
            <a:ext cx="927370" cy="8382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ChampionSamay1644/Sem_4_Mini_Project"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a:spLocks noGrp="1"/>
          </p:cNvSpPr>
          <p:nvPr>
            <p:ph type="title"/>
          </p:nvPr>
        </p:nvSpPr>
        <p:spPr>
          <a:xfrm>
            <a:off x="428596" y="428610"/>
            <a:ext cx="8229600" cy="1928826"/>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1800"/>
              <a:buFont typeface="Times New Roman"/>
              <a:buNone/>
            </a:pPr>
            <a:r>
              <a:rPr lang="en-US" sz="1800" dirty="0">
                <a:latin typeface="Times New Roman"/>
                <a:ea typeface="Times New Roman"/>
                <a:cs typeface="Times New Roman"/>
                <a:sym typeface="Times New Roman"/>
              </a:rPr>
              <a:t>EXCELSSIOR EDUCATION SOCIETY’S </a:t>
            </a:r>
            <a:br>
              <a:rPr lang="en-US" sz="4400" dirty="0"/>
            </a:br>
            <a:r>
              <a:rPr lang="en-US" sz="2800" dirty="0"/>
              <a:t>K. C. COLLEGE OF ENGINEERING AND MANAGEMENT STUDIES AND RESEARCH</a:t>
            </a:r>
            <a:br>
              <a:rPr lang="en-US" sz="4400" dirty="0"/>
            </a:br>
            <a:r>
              <a:rPr lang="en-US" sz="1600" dirty="0">
                <a:latin typeface="Times New Roman"/>
                <a:ea typeface="Times New Roman"/>
                <a:cs typeface="Times New Roman"/>
                <a:sym typeface="Times New Roman"/>
              </a:rPr>
              <a:t>(Affiliated to the University of Mumbai)</a:t>
            </a:r>
            <a:br>
              <a:rPr lang="en-US" sz="1600" dirty="0">
                <a:latin typeface="Times New Roman"/>
                <a:ea typeface="Times New Roman"/>
                <a:cs typeface="Times New Roman"/>
                <a:sym typeface="Times New Roman"/>
              </a:rPr>
            </a:br>
            <a:r>
              <a:rPr lang="en-US" sz="1600" dirty="0" err="1">
                <a:latin typeface="Times New Roman"/>
                <a:ea typeface="Times New Roman"/>
                <a:cs typeface="Times New Roman"/>
                <a:sym typeface="Times New Roman"/>
              </a:rPr>
              <a:t>Mith</a:t>
            </a:r>
            <a:r>
              <a:rPr lang="en-US" sz="1600" dirty="0">
                <a:latin typeface="Times New Roman"/>
                <a:ea typeface="Times New Roman"/>
                <a:cs typeface="Times New Roman"/>
                <a:sym typeface="Times New Roman"/>
              </a:rPr>
              <a:t> Bunder Road, Near Hume Pipe, Kopri, Thane(E)-400603</a:t>
            </a:r>
            <a:endParaRPr sz="4400" dirty="0">
              <a:latin typeface="Times New Roman"/>
              <a:ea typeface="Times New Roman"/>
              <a:cs typeface="Times New Roman"/>
              <a:sym typeface="Times New Roman"/>
            </a:endParaRPr>
          </a:p>
        </p:txBody>
      </p:sp>
      <p:pic>
        <p:nvPicPr>
          <p:cNvPr id="333" name="Google Shape;333;p1" descr="https://encrypted-tbn0.gstatic.com/images?q=tbn:ANd9GcTcpmXAV9L1EGCOPw5DbK86H0UXEjvRhomPS4wEb3LzgpCrME8sSQ"/>
          <p:cNvPicPr preferRelativeResize="0">
            <a:picLocks noGrp="1"/>
          </p:cNvPicPr>
          <p:nvPr>
            <p:ph type="body" idx="1"/>
          </p:nvPr>
        </p:nvPicPr>
        <p:blipFill rotWithShape="1">
          <a:blip r:embed="rId3">
            <a:alphaModFix/>
          </a:blip>
          <a:srcRect/>
          <a:stretch/>
        </p:blipFill>
        <p:spPr>
          <a:xfrm>
            <a:off x="1142976" y="3677094"/>
            <a:ext cx="1500198" cy="792045"/>
          </a:xfrm>
          <a:prstGeom prst="rect">
            <a:avLst/>
          </a:prstGeom>
          <a:noFill/>
          <a:ln>
            <a:noFill/>
          </a:ln>
        </p:spPr>
      </p:pic>
      <p:pic>
        <p:nvPicPr>
          <p:cNvPr id="334" name="Google Shape;334;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071933" y="3643320"/>
            <a:ext cx="1192647" cy="843372"/>
          </a:xfrm>
          <a:prstGeom prst="rect">
            <a:avLst/>
          </a:prstGeom>
          <a:noFill/>
          <a:ln>
            <a:noFill/>
          </a:ln>
        </p:spPr>
      </p:pic>
      <p:pic>
        <p:nvPicPr>
          <p:cNvPr id="335" name="Google Shape;335;p1" descr="http://mu.ac.in/portal/wp-content/uploads/2014/03/unilogo1.jpg"/>
          <p:cNvPicPr preferRelativeResize="0"/>
          <p:nvPr/>
        </p:nvPicPr>
        <p:blipFill rotWithShape="1">
          <a:blip r:embed="rId5">
            <a:alphaModFix/>
          </a:blip>
          <a:srcRect/>
          <a:stretch/>
        </p:blipFill>
        <p:spPr>
          <a:xfrm>
            <a:off x="7000891" y="3643320"/>
            <a:ext cx="1143007" cy="857256"/>
          </a:xfrm>
          <a:prstGeom prst="rect">
            <a:avLst/>
          </a:prstGeom>
          <a:noFill/>
          <a:ln>
            <a:noFill/>
          </a:ln>
        </p:spPr>
      </p:pic>
      <p:pic>
        <p:nvPicPr>
          <p:cNvPr id="336" name="Google Shape;336;p1"/>
          <p:cNvPicPr preferRelativeResize="0"/>
          <p:nvPr/>
        </p:nvPicPr>
        <p:blipFill rotWithShape="1">
          <a:blip r:embed="rId6">
            <a:alphaModFix/>
          </a:blip>
          <a:srcRect/>
          <a:stretch/>
        </p:blipFill>
        <p:spPr>
          <a:xfrm>
            <a:off x="142844" y="928676"/>
            <a:ext cx="952493" cy="1229108"/>
          </a:xfrm>
          <a:prstGeom prst="rect">
            <a:avLst/>
          </a:prstGeom>
          <a:noFill/>
          <a:ln>
            <a:noFill/>
          </a:ln>
        </p:spPr>
      </p:pic>
      <p:sp>
        <p:nvSpPr>
          <p:cNvPr id="337" name="Google Shape;337;p1"/>
          <p:cNvSpPr txBox="1"/>
          <p:nvPr/>
        </p:nvSpPr>
        <p:spPr>
          <a:xfrm>
            <a:off x="1428728" y="2714626"/>
            <a:ext cx="66438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Department of Computer Engineering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Academic Year 20</a:t>
            </a:r>
            <a:r>
              <a:rPr lang="en-US" sz="2800" b="1" dirty="0">
                <a:solidFill>
                  <a:schemeClr val="dk1"/>
                </a:solidFill>
                <a:latin typeface="Times New Roman"/>
                <a:ea typeface="Times New Roman"/>
                <a:cs typeface="Times New Roman"/>
                <a:sym typeface="Times New Roman"/>
              </a:rPr>
              <a:t>23-24</a:t>
            </a:r>
            <a:r>
              <a:rPr lang="en-US" sz="2800" b="1" i="0" u="none" strike="noStrike" cap="none" dirty="0">
                <a:solidFill>
                  <a:schemeClr val="dk1"/>
                </a:solidFill>
                <a:latin typeface="Times New Roman"/>
                <a:ea typeface="Times New Roman"/>
                <a:cs typeface="Times New Roman"/>
                <a:sym typeface="Times New Roman"/>
              </a:rPr>
              <a:t>(Even Semester)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Flow-chart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 name="Picture 6">
            <a:extLst>
              <a:ext uri="{FF2B5EF4-FFF2-40B4-BE49-F238E27FC236}">
                <a16:creationId xmlns:a16="http://schemas.microsoft.com/office/drawing/2014/main" id="{D738A4F1-5018-325D-68D2-C42C89910E6E}"/>
              </a:ext>
            </a:extLst>
          </p:cNvPr>
          <p:cNvPicPr>
            <a:picLocks noChangeAspect="1"/>
          </p:cNvPicPr>
          <p:nvPr/>
        </p:nvPicPr>
        <p:blipFill>
          <a:blip r:embed="rId3"/>
          <a:stretch>
            <a:fillRect/>
          </a:stretch>
        </p:blipFill>
        <p:spPr>
          <a:xfrm>
            <a:off x="1382167" y="566755"/>
            <a:ext cx="6312340" cy="3916966"/>
          </a:xfrm>
          <a:prstGeom prst="rect">
            <a:avLst/>
          </a:prstGeom>
        </p:spPr>
      </p:pic>
    </p:spTree>
    <p:extLst>
      <p:ext uri="{BB962C8B-B14F-4D97-AF65-F5344CB8AC3E}">
        <p14:creationId xmlns:p14="http://schemas.microsoft.com/office/powerpoint/2010/main" val="102318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155643" y="651605"/>
            <a:ext cx="8531157" cy="467884"/>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Requirement Hardware and Software</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CB2B2F82-EA43-F5B9-185B-9AF9B67C0E99}"/>
              </a:ext>
            </a:extLst>
          </p:cNvPr>
          <p:cNvSpPr txBox="1"/>
          <p:nvPr/>
        </p:nvSpPr>
        <p:spPr>
          <a:xfrm>
            <a:off x="277706" y="1119489"/>
            <a:ext cx="3759273" cy="3842334"/>
          </a:xfrm>
          <a:prstGeom prst="rect">
            <a:avLst/>
          </a:prstGeom>
          <a:noFill/>
        </p:spPr>
        <p:txBody>
          <a:bodyPr wrap="square">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Hardware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Dual core processor @2.4Ghz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4GB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Storage:- 2GB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3mbps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Quad core processor @2.8Ghz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8GB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Storage:- 4GB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6mbps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9604AB5-BC7E-ABE5-BFDE-549D359433F4}"/>
              </a:ext>
            </a:extLst>
          </p:cNvPr>
          <p:cNvSpPr txBox="1"/>
          <p:nvPr/>
        </p:nvSpPr>
        <p:spPr>
          <a:xfrm>
            <a:off x="4159042" y="1119489"/>
            <a:ext cx="4096985" cy="2924390"/>
          </a:xfrm>
          <a:prstGeom prst="rect">
            <a:avLst/>
          </a:prstGeom>
          <a:noFill/>
        </p:spPr>
        <p:txBody>
          <a:bodyPr wrap="square" rtlCol="0">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Software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10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3.11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11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3.12.3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257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96463"/>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Feasibility Study</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470FB100-FE32-41C1-FD3A-398DCD49C9B1}"/>
              </a:ext>
            </a:extLst>
          </p:cNvPr>
          <p:cNvSpPr txBox="1"/>
          <p:nvPr/>
        </p:nvSpPr>
        <p:spPr>
          <a:xfrm>
            <a:off x="0" y="1392310"/>
            <a:ext cx="9144000" cy="2492990"/>
          </a:xfrm>
          <a:prstGeom prst="rect">
            <a:avLst/>
          </a:prstGeom>
          <a:noFill/>
        </p:spPr>
        <p:txBody>
          <a:bodyPr wrap="square">
            <a:spAutoFit/>
          </a:bodyPr>
          <a:lstStyle/>
          <a:p>
            <a:pPr marL="228600" indent="-228600" algn="just">
              <a:buFont typeface="+mj-lt"/>
              <a:buAutoNum type="arabicPeriod"/>
            </a:pPr>
            <a:r>
              <a:rPr lang="en-US" sz="1200" b="1" i="0" dirty="0">
                <a:effectLst/>
                <a:latin typeface="Times New Roman" panose="02020603050405020304" pitchFamily="18" charset="0"/>
                <a:cs typeface="Times New Roman" panose="02020603050405020304" pitchFamily="18" charset="0"/>
              </a:rPr>
              <a:t>Technical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Python latest module required.</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Internet access required.</a:t>
            </a:r>
          </a:p>
          <a:p>
            <a:pPr algn="just"/>
            <a:r>
              <a:rPr lang="en-US" sz="1200" b="1" i="0" dirty="0">
                <a:effectLst/>
                <a:latin typeface="Times New Roman" panose="02020603050405020304" pitchFamily="18" charset="0"/>
                <a:cs typeface="Times New Roman" panose="02020603050405020304" pitchFamily="18" charset="0"/>
              </a:rPr>
              <a:t>2.   Economic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Development costs are manageable within the allocated budget.</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Firebase is cost efficient database to use.</a:t>
            </a:r>
          </a:p>
          <a:p>
            <a:pPr algn="just"/>
            <a:r>
              <a:rPr lang="en-US" sz="1200" b="1" i="0" dirty="0">
                <a:effectLst/>
                <a:latin typeface="Times New Roman" panose="02020603050405020304" pitchFamily="18" charset="0"/>
                <a:cs typeface="Times New Roman" panose="02020603050405020304" pitchFamily="18" charset="0"/>
              </a:rPr>
              <a:t>3.   Operational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The project aligns with the organization's capabilities and resources.</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Integration into existing operations is feasible.</a:t>
            </a:r>
          </a:p>
          <a:p>
            <a:pPr algn="just"/>
            <a:r>
              <a:rPr lang="en-US" sz="1200" b="1" i="0" dirty="0">
                <a:effectLst/>
                <a:latin typeface="Times New Roman" panose="02020603050405020304" pitchFamily="18" charset="0"/>
                <a:cs typeface="Times New Roman" panose="02020603050405020304" pitchFamily="18" charset="0"/>
              </a:rPr>
              <a:t>4.   Legal and Regulatory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No significant legal barriers are foreseen, and compliance.</a:t>
            </a:r>
          </a:p>
          <a:p>
            <a:pPr algn="just"/>
            <a:r>
              <a:rPr lang="en-US" sz="1200" b="1" i="0" dirty="0">
                <a:effectLst/>
                <a:latin typeface="Times New Roman" panose="02020603050405020304" pitchFamily="18" charset="0"/>
                <a:cs typeface="Times New Roman" panose="02020603050405020304" pitchFamily="18" charset="0"/>
              </a:rPr>
              <a:t>5.   Scheduling and Time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Project timelines allow for timely development and deployment.</a:t>
            </a:r>
          </a:p>
        </p:txBody>
      </p:sp>
    </p:spTree>
    <p:extLst>
      <p:ext uri="{BB962C8B-B14F-4D97-AF65-F5344CB8AC3E}">
        <p14:creationId xmlns:p14="http://schemas.microsoft.com/office/powerpoint/2010/main" val="79396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694603"/>
            <a:ext cx="9144000" cy="3754294"/>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24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1. User Interface: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Intuitive design for employee self-service and admin dashboards.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Responsive and user-friendly interface.</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2. Database Management: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Centralized database for secure storage of employee data.</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Database management system for efficient data retrieval.</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3. Application Logic: -</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a. Employee Onboarding: Digital forms and document submission.</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Attendance Tracking &amp; Performance Records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c. Performance Management: Goal setting, feedback mechanisms.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d. Employee Self-Service: Leave requests and personal information.</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4. Technologies Used: -</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a. Frontend: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b. Backend: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c. Database: Firebase</a:t>
            </a: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28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B1F4E359-5386-185F-6C81-93F25965CF7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1C573B71-19E1-DD53-3767-750FDDB8D9C2}"/>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0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ADE0C68F-F47F-4997-26B1-37CCD38129C0}"/>
              </a:ext>
            </a:extLst>
          </p:cNvPr>
          <p:cNvPicPr>
            <a:picLocks noChangeAspect="1"/>
          </p:cNvPicPr>
          <p:nvPr/>
        </p:nvPicPr>
        <p:blipFill>
          <a:blip r:embed="rId3"/>
          <a:stretch>
            <a:fillRect/>
          </a:stretch>
        </p:blipFill>
        <p:spPr>
          <a:xfrm>
            <a:off x="2705253" y="792305"/>
            <a:ext cx="5724525" cy="3248025"/>
          </a:xfrm>
          <a:prstGeom prst="rect">
            <a:avLst/>
          </a:prstGeom>
        </p:spPr>
      </p:pic>
    </p:spTree>
    <p:extLst>
      <p:ext uri="{BB962C8B-B14F-4D97-AF65-F5344CB8AC3E}">
        <p14:creationId xmlns:p14="http://schemas.microsoft.com/office/powerpoint/2010/main" val="152051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66E5E85-ED95-DF98-F238-F1C4EF6C6A59}"/>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2BAD1D44-1853-46DB-6FE0-4452538848EE}"/>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1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descr="A diagram of a computer&#10;&#10;Description automatically generated">
            <a:extLst>
              <a:ext uri="{FF2B5EF4-FFF2-40B4-BE49-F238E27FC236}">
                <a16:creationId xmlns:a16="http://schemas.microsoft.com/office/drawing/2014/main" id="{7E9F1C86-A48B-F5AE-E915-0A2D1DBD2085}"/>
              </a:ext>
            </a:extLst>
          </p:cNvPr>
          <p:cNvPicPr>
            <a:picLocks noChangeAspect="1"/>
          </p:cNvPicPr>
          <p:nvPr/>
        </p:nvPicPr>
        <p:blipFill>
          <a:blip r:embed="rId3"/>
          <a:stretch>
            <a:fillRect/>
          </a:stretch>
        </p:blipFill>
        <p:spPr>
          <a:xfrm>
            <a:off x="2687894" y="1268555"/>
            <a:ext cx="5715000" cy="2295525"/>
          </a:xfrm>
          <a:prstGeom prst="rect">
            <a:avLst/>
          </a:prstGeom>
        </p:spPr>
      </p:pic>
    </p:spTree>
    <p:extLst>
      <p:ext uri="{BB962C8B-B14F-4D97-AF65-F5344CB8AC3E}">
        <p14:creationId xmlns:p14="http://schemas.microsoft.com/office/powerpoint/2010/main" val="124846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5C79D73-F107-DC74-198F-537D23C0E88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EAC68B61-C98E-726F-57AA-0AEE95F85970}"/>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IN" sz="1600" b="1" dirty="0">
                <a:latin typeface="Times New Roman" panose="02020603050405020304" pitchFamily="18" charset="0"/>
                <a:cs typeface="Times New Roman" panose="02020603050405020304" pitchFamily="18" charset="0"/>
                <a:sym typeface="Times New Roman"/>
              </a:rPr>
              <a:t>Activity Diagram</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E3315BD1-0D81-37BD-2BAF-7A68504E81D9}"/>
              </a:ext>
            </a:extLst>
          </p:cNvPr>
          <p:cNvPicPr>
            <a:picLocks noChangeAspect="1"/>
          </p:cNvPicPr>
          <p:nvPr/>
        </p:nvPicPr>
        <p:blipFill>
          <a:blip r:embed="rId3"/>
          <a:stretch>
            <a:fillRect/>
          </a:stretch>
        </p:blipFill>
        <p:spPr>
          <a:xfrm>
            <a:off x="2561056" y="563551"/>
            <a:ext cx="2291163" cy="3961536"/>
          </a:xfrm>
          <a:prstGeom prst="rect">
            <a:avLst/>
          </a:prstGeom>
        </p:spPr>
      </p:pic>
    </p:spTree>
    <p:extLst>
      <p:ext uri="{BB962C8B-B14F-4D97-AF65-F5344CB8AC3E}">
        <p14:creationId xmlns:p14="http://schemas.microsoft.com/office/powerpoint/2010/main" val="112586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54361"/>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a:ea typeface="Times New Roman"/>
                <a:cs typeface="Times New Roman"/>
                <a:sym typeface="Times New Roman"/>
              </a:rPr>
              <a:t>Implementation Details/ Screenshots of GUI</a:t>
            </a:r>
            <a:endParaRPr sz="1600" dirty="0"/>
          </a:p>
          <a:p>
            <a:pPr marL="274320" lvl="0" indent="-177800" algn="l" rtl="0">
              <a:lnSpc>
                <a:spcPct val="100000"/>
              </a:lnSpc>
              <a:spcBef>
                <a:spcPts val="320"/>
              </a:spcBef>
              <a:spcAft>
                <a:spcPts val="0"/>
              </a:spcAft>
              <a:buSzPts val="1520"/>
              <a:buNone/>
            </a:pPr>
            <a:r>
              <a:rPr lang="en-US" sz="1600" dirty="0">
                <a:solidFill>
                  <a:srgbClr val="000000"/>
                </a:solidFill>
                <a:latin typeface="Times New Roman"/>
                <a:ea typeface="Times New Roman"/>
                <a:cs typeface="Times New Roman"/>
                <a:sym typeface="Times New Roman"/>
              </a:rPr>
              <a:t>Main Login:</a:t>
            </a: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D2DF6F71-F1F1-9F99-59E9-8FF87EB06777}"/>
              </a:ext>
            </a:extLst>
          </p:cNvPr>
          <p:cNvSpPr txBox="1"/>
          <p:nvPr/>
        </p:nvSpPr>
        <p:spPr>
          <a:xfrm>
            <a:off x="1587317" y="423525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a:t>
            </a:r>
            <a:endParaRPr lang="en-IN" dirty="0"/>
          </a:p>
        </p:txBody>
      </p:sp>
      <p:pic>
        <p:nvPicPr>
          <p:cNvPr id="5" name="Picture 4">
            <a:extLst>
              <a:ext uri="{FF2B5EF4-FFF2-40B4-BE49-F238E27FC236}">
                <a16:creationId xmlns:a16="http://schemas.microsoft.com/office/drawing/2014/main" id="{E235E876-AFC4-48E6-16BE-8AD472C6C9F3}"/>
              </a:ext>
            </a:extLst>
          </p:cNvPr>
          <p:cNvPicPr>
            <a:picLocks noChangeAspect="1"/>
          </p:cNvPicPr>
          <p:nvPr/>
        </p:nvPicPr>
        <p:blipFill>
          <a:blip r:embed="rId3"/>
          <a:stretch>
            <a:fillRect/>
          </a:stretch>
        </p:blipFill>
        <p:spPr>
          <a:xfrm>
            <a:off x="89384" y="1440000"/>
            <a:ext cx="3826715" cy="2880000"/>
          </a:xfrm>
          <a:prstGeom prst="rect">
            <a:avLst/>
          </a:prstGeom>
        </p:spPr>
      </p:pic>
      <p:sp>
        <p:nvSpPr>
          <p:cNvPr id="7" name="TextBox 6">
            <a:extLst>
              <a:ext uri="{FF2B5EF4-FFF2-40B4-BE49-F238E27FC236}">
                <a16:creationId xmlns:a16="http://schemas.microsoft.com/office/drawing/2014/main" id="{BF70F8D8-6225-C9E9-A68E-06E92BFA549C}"/>
              </a:ext>
            </a:extLst>
          </p:cNvPr>
          <p:cNvSpPr txBox="1"/>
          <p:nvPr/>
        </p:nvSpPr>
        <p:spPr>
          <a:xfrm>
            <a:off x="3916098" y="1423537"/>
            <a:ext cx="5227901" cy="1797159"/>
          </a:xfrm>
          <a:prstGeom prst="rect">
            <a:avLst/>
          </a:prstGeom>
          <a:noFill/>
        </p:spPr>
        <p:txBody>
          <a:bodyPr wrap="square">
            <a:spAutoFit/>
          </a:bodyPr>
          <a:lstStyle/>
          <a:p>
            <a:pPr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 first page presented to the user upon opening the application, this page gives the input boxes to enter the username and password along with the login button and the exit and credit buttons.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There are 4 types of windows which will open following the user’s login depending on what role has been assigned the user in the DB, the 4 types of logins are Admin (figure 3), HR (figure </a:t>
            </a:r>
            <a:r>
              <a:rPr lang="en-US" kern="100" dirty="0">
                <a:latin typeface="Times New Roman" panose="02020603050405020304" pitchFamily="18" charset="0"/>
                <a:ea typeface="Calibri" panose="020F0502020204030204" pitchFamily="34" charset="0"/>
                <a:cs typeface="Times New Roman" panose="02020603050405020304" pitchFamily="18" charset="0"/>
              </a:rPr>
              <a:t>8</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Manager (figure 27) and Employee (figure 41).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185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17ADB-9CF9-3299-BF93-9C69428038FB}"/>
              </a:ext>
            </a:extLst>
          </p:cNvPr>
          <p:cNvSpPr txBox="1"/>
          <p:nvPr/>
        </p:nvSpPr>
        <p:spPr>
          <a:xfrm>
            <a:off x="-54185" y="755296"/>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Credits Dialog box in main login screen: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33998FD-02E7-A560-1C8D-B74BD8ED5CFE}"/>
              </a:ext>
            </a:extLst>
          </p:cNvPr>
          <p:cNvPicPr>
            <a:picLocks noChangeAspect="1"/>
          </p:cNvPicPr>
          <p:nvPr/>
        </p:nvPicPr>
        <p:blipFill>
          <a:blip r:embed="rId2"/>
          <a:stretch>
            <a:fillRect/>
          </a:stretch>
        </p:blipFill>
        <p:spPr>
          <a:xfrm>
            <a:off x="789580" y="1232708"/>
            <a:ext cx="1831823" cy="3007399"/>
          </a:xfrm>
          <a:prstGeom prst="rect">
            <a:avLst/>
          </a:prstGeom>
        </p:spPr>
      </p:pic>
      <p:sp>
        <p:nvSpPr>
          <p:cNvPr id="6" name="TextBox 5">
            <a:extLst>
              <a:ext uri="{FF2B5EF4-FFF2-40B4-BE49-F238E27FC236}">
                <a16:creationId xmlns:a16="http://schemas.microsoft.com/office/drawing/2014/main" id="{1F921264-C8E8-4DA1-0924-37CB395D9C57}"/>
              </a:ext>
            </a:extLst>
          </p:cNvPr>
          <p:cNvSpPr txBox="1"/>
          <p:nvPr/>
        </p:nvSpPr>
        <p:spPr>
          <a:xfrm>
            <a:off x="2621402" y="1232708"/>
            <a:ext cx="6522597" cy="31149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Credits dialog which opens after clicking the credits button on the main login page.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B62E8AE-9DB4-48DF-D332-6F946154377A}"/>
              </a:ext>
            </a:extLst>
          </p:cNvPr>
          <p:cNvSpPr txBox="1"/>
          <p:nvPr/>
        </p:nvSpPr>
        <p:spPr>
          <a:xfrm>
            <a:off x="1290065" y="4181063"/>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a:t>
            </a:r>
            <a:endParaRPr lang="en-IN" dirty="0"/>
          </a:p>
        </p:txBody>
      </p:sp>
    </p:spTree>
    <p:extLst>
      <p:ext uri="{BB962C8B-B14F-4D97-AF65-F5344CB8AC3E}">
        <p14:creationId xmlns:p14="http://schemas.microsoft.com/office/powerpoint/2010/main" val="4101193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A6DB85-E66B-460D-574D-494DC32CD4A1}"/>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Admin Window: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867AE9C-97F3-7E1F-580C-FF5DEAB7C1E1}"/>
              </a:ext>
            </a:extLst>
          </p:cNvPr>
          <p:cNvSpPr txBox="1"/>
          <p:nvPr/>
        </p:nvSpPr>
        <p:spPr>
          <a:xfrm>
            <a:off x="4198563" y="1152000"/>
            <a:ext cx="4945437" cy="2616614"/>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is the main admin window first presented to the user when they first login. It contains 3 main buttons which are Create/Remove Login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(figure 4)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which gives the admin the option to add or remove logins of HR, Manager or Employee, the Approve Resignation button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(figure 6) which approves the resignation for the HR</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the Login as Selected Role button which gives the admin the option to simulate a different login level to test out issues in the application or the database. The page also contains the profile button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(figure 7)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which shows the details of the admin and the logout button which takes the user back to the login page</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(figure 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5DE0777D-6945-8602-423E-510006C27CF1}"/>
              </a:ext>
            </a:extLst>
          </p:cNvPr>
          <p:cNvSpPr txBox="1"/>
          <p:nvPr/>
        </p:nvSpPr>
        <p:spPr>
          <a:xfrm>
            <a:off x="1819960" y="403200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a:t>
            </a:r>
            <a:endParaRPr lang="en-IN" dirty="0"/>
          </a:p>
        </p:txBody>
      </p:sp>
      <p:pic>
        <p:nvPicPr>
          <p:cNvPr id="7" name="Picture 6">
            <a:extLst>
              <a:ext uri="{FF2B5EF4-FFF2-40B4-BE49-F238E27FC236}">
                <a16:creationId xmlns:a16="http://schemas.microsoft.com/office/drawing/2014/main" id="{DC856197-A7B0-7FF3-0D72-E1FFF5A1657C}"/>
              </a:ext>
            </a:extLst>
          </p:cNvPr>
          <p:cNvPicPr>
            <a:picLocks noChangeAspect="1"/>
          </p:cNvPicPr>
          <p:nvPr/>
        </p:nvPicPr>
        <p:blipFill>
          <a:blip r:embed="rId2"/>
          <a:stretch>
            <a:fillRect/>
          </a:stretch>
        </p:blipFill>
        <p:spPr>
          <a:xfrm>
            <a:off x="90000" y="1152000"/>
            <a:ext cx="4108557" cy="2880000"/>
          </a:xfrm>
          <a:prstGeom prst="rect">
            <a:avLst/>
          </a:prstGeom>
        </p:spPr>
      </p:pic>
    </p:spTree>
    <p:extLst>
      <p:ext uri="{BB962C8B-B14F-4D97-AF65-F5344CB8AC3E}">
        <p14:creationId xmlns:p14="http://schemas.microsoft.com/office/powerpoint/2010/main" val="227873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428596" y="500048"/>
            <a:ext cx="8229600" cy="544103"/>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4000"/>
              <a:buFont typeface="Times New Roman"/>
              <a:buNone/>
            </a:pPr>
            <a:r>
              <a:rPr lang="en-US" sz="4000" dirty="0">
                <a:solidFill>
                  <a:schemeClr val="tx1"/>
                </a:solidFill>
                <a:latin typeface="Times New Roman"/>
                <a:ea typeface="Times New Roman"/>
                <a:cs typeface="Times New Roman"/>
                <a:sym typeface="Times New Roman"/>
              </a:rPr>
              <a:t>Index</a:t>
            </a:r>
            <a:endParaRPr sz="4000" dirty="0">
              <a:solidFill>
                <a:schemeClr val="tx1"/>
              </a:solidFill>
            </a:endParaRPr>
          </a:p>
        </p:txBody>
      </p:sp>
      <p:sp>
        <p:nvSpPr>
          <p:cNvPr id="343" name="Google Shape;343;p2"/>
          <p:cNvSpPr txBox="1">
            <a:spLocks noGrp="1"/>
          </p:cNvSpPr>
          <p:nvPr>
            <p:ph type="body" idx="1"/>
          </p:nvPr>
        </p:nvSpPr>
        <p:spPr>
          <a:xfrm>
            <a:off x="428596" y="107155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 to Topic</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Need of Project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Problem Statement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Block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Flow-chart </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Requirement Hardware and Software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Feasibility Study</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Detail Design DFD Diagram</a:t>
            </a:r>
            <a:endParaRPr lang="en-US"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Activity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Screenshots of GUI</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Database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References</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Certificates</a:t>
            </a:r>
            <a:endParaRPr sz="1200" dirty="0">
              <a:solidFill>
                <a:schemeClr val="tx1"/>
              </a:solidFill>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E4CE29-59C6-36C9-2731-A2F772224036}"/>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Create/Remove Login: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CFA302F-688F-2AA1-2D8D-92A854C91DE0}"/>
              </a:ext>
            </a:extLst>
          </p:cNvPr>
          <p:cNvPicPr>
            <a:picLocks noChangeAspect="1"/>
          </p:cNvPicPr>
          <p:nvPr/>
        </p:nvPicPr>
        <p:blipFill>
          <a:blip r:embed="rId2"/>
          <a:stretch>
            <a:fillRect/>
          </a:stretch>
        </p:blipFill>
        <p:spPr>
          <a:xfrm>
            <a:off x="90000" y="1152000"/>
            <a:ext cx="4153862" cy="2880000"/>
          </a:xfrm>
          <a:prstGeom prst="rect">
            <a:avLst/>
          </a:prstGeom>
        </p:spPr>
      </p:pic>
      <p:sp>
        <p:nvSpPr>
          <p:cNvPr id="6" name="TextBox 5">
            <a:extLst>
              <a:ext uri="{FF2B5EF4-FFF2-40B4-BE49-F238E27FC236}">
                <a16:creationId xmlns:a16="http://schemas.microsoft.com/office/drawing/2014/main" id="{814ECAAF-CCF0-467E-3CEF-99CA1734A074}"/>
              </a:ext>
            </a:extLst>
          </p:cNvPr>
          <p:cNvSpPr txBox="1"/>
          <p:nvPr/>
        </p:nvSpPr>
        <p:spPr>
          <a:xfrm>
            <a:off x="4243862" y="1152000"/>
            <a:ext cx="4900138" cy="2131417"/>
          </a:xfrm>
          <a:prstGeom prst="rect">
            <a:avLst/>
          </a:prstGeom>
          <a:noFill/>
        </p:spPr>
        <p:txBody>
          <a:bodyPr wrap="square">
            <a:sp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 first screen that is displayed to the user when the Create/Remove button is pressed, this screen gives the admin the option to select the category of role so the logins of that role are shown, upon it being shown the admin can select one role and delete it.</a:t>
            </a:r>
          </a:p>
          <a:p>
            <a:pPr algn="just">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Clicking the Add login button, opens a new window to enter the new login details.</a:t>
            </a:r>
          </a:p>
          <a:p>
            <a:pPr algn="just">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169CE8F-75BD-60FF-A53B-8E004D927C6B}"/>
              </a:ext>
            </a:extLst>
          </p:cNvPr>
          <p:cNvSpPr txBox="1"/>
          <p:nvPr/>
        </p:nvSpPr>
        <p:spPr>
          <a:xfrm>
            <a:off x="1751505" y="403200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a:t>
            </a:r>
            <a:endParaRPr lang="en-IN" dirty="0"/>
          </a:p>
        </p:txBody>
      </p:sp>
    </p:spTree>
    <p:extLst>
      <p:ext uri="{BB962C8B-B14F-4D97-AF65-F5344CB8AC3E}">
        <p14:creationId xmlns:p14="http://schemas.microsoft.com/office/powerpoint/2010/main" val="1459922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28B03F-1F85-3BA4-458E-9D9DB748FDF8}"/>
              </a:ext>
            </a:extLst>
          </p:cNvPr>
          <p:cNvPicPr>
            <a:picLocks noChangeAspect="1"/>
          </p:cNvPicPr>
          <p:nvPr/>
        </p:nvPicPr>
        <p:blipFill>
          <a:blip r:embed="rId2"/>
          <a:stretch>
            <a:fillRect/>
          </a:stretch>
        </p:blipFill>
        <p:spPr>
          <a:xfrm>
            <a:off x="90000" y="1152000"/>
            <a:ext cx="4179914" cy="2880000"/>
          </a:xfrm>
          <a:prstGeom prst="rect">
            <a:avLst/>
          </a:prstGeom>
        </p:spPr>
      </p:pic>
      <p:sp>
        <p:nvSpPr>
          <p:cNvPr id="4" name="TextBox 3">
            <a:extLst>
              <a:ext uri="{FF2B5EF4-FFF2-40B4-BE49-F238E27FC236}">
                <a16:creationId xmlns:a16="http://schemas.microsoft.com/office/drawing/2014/main" id="{2C7D3777-0441-251A-52ED-D44F8C647AC4}"/>
              </a:ext>
            </a:extLst>
          </p:cNvPr>
          <p:cNvSpPr txBox="1"/>
          <p:nvPr/>
        </p:nvSpPr>
        <p:spPr>
          <a:xfrm>
            <a:off x="4269914" y="1152000"/>
            <a:ext cx="4874086"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Shows the window to provide details for the new login to be added to the DB.</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B3F7C3E-0554-86CD-FCD8-160419307B91}"/>
              </a:ext>
            </a:extLst>
          </p:cNvPr>
          <p:cNvSpPr txBox="1"/>
          <p:nvPr/>
        </p:nvSpPr>
        <p:spPr>
          <a:xfrm>
            <a:off x="1764531" y="403200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5</a:t>
            </a:r>
            <a:endParaRPr lang="en-IN" dirty="0"/>
          </a:p>
        </p:txBody>
      </p:sp>
    </p:spTree>
    <p:extLst>
      <p:ext uri="{BB962C8B-B14F-4D97-AF65-F5344CB8AC3E}">
        <p14:creationId xmlns:p14="http://schemas.microsoft.com/office/powerpoint/2010/main" val="4193437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05D25B-C631-C33F-797D-32687119920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043B836-EACB-8D44-7A13-CB50DA966894}"/>
              </a:ext>
            </a:extLst>
          </p:cNvPr>
          <p:cNvPicPr>
            <a:picLocks noChangeAspect="1"/>
          </p:cNvPicPr>
          <p:nvPr/>
        </p:nvPicPr>
        <p:blipFill>
          <a:blip r:embed="rId2"/>
          <a:stretch>
            <a:fillRect/>
          </a:stretch>
        </p:blipFill>
        <p:spPr>
          <a:xfrm>
            <a:off x="90000" y="1152000"/>
            <a:ext cx="4108563" cy="2880000"/>
          </a:xfrm>
          <a:prstGeom prst="rect">
            <a:avLst/>
          </a:prstGeom>
        </p:spPr>
      </p:pic>
      <p:sp>
        <p:nvSpPr>
          <p:cNvPr id="6" name="TextBox 5">
            <a:extLst>
              <a:ext uri="{FF2B5EF4-FFF2-40B4-BE49-F238E27FC236}">
                <a16:creationId xmlns:a16="http://schemas.microsoft.com/office/drawing/2014/main" id="{E5C8DC1E-8828-4AF3-1E50-D470289C1671}"/>
              </a:ext>
            </a:extLst>
          </p:cNvPr>
          <p:cNvSpPr txBox="1"/>
          <p:nvPr/>
        </p:nvSpPr>
        <p:spPr>
          <a:xfrm>
            <a:off x="4198562" y="1152000"/>
            <a:ext cx="4945437"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Here the admin role can approve for the resignation of a particular HR profile. It can review the details from the particular HR personnel such as their name and reason regarding their resignation.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14064212-ACF7-49EF-CB65-902362EC2A46}"/>
              </a:ext>
            </a:extLst>
          </p:cNvPr>
          <p:cNvSpPr txBox="1"/>
          <p:nvPr/>
        </p:nvSpPr>
        <p:spPr>
          <a:xfrm>
            <a:off x="1728855" y="4020772"/>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6</a:t>
            </a:r>
            <a:endParaRPr lang="en-IN" dirty="0"/>
          </a:p>
        </p:txBody>
      </p:sp>
    </p:spTree>
    <p:extLst>
      <p:ext uri="{BB962C8B-B14F-4D97-AF65-F5344CB8AC3E}">
        <p14:creationId xmlns:p14="http://schemas.microsoft.com/office/powerpoint/2010/main" val="424001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A4054A-A5AA-F6BA-7DD3-B73752FF7B93}"/>
              </a:ext>
            </a:extLst>
          </p:cNvPr>
          <p:cNvSpPr txBox="1"/>
          <p:nvPr/>
        </p:nvSpPr>
        <p:spPr>
          <a:xfrm>
            <a:off x="108374"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for Admin: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14728C8-1B87-3108-7856-1507734771AE}"/>
              </a:ext>
            </a:extLst>
          </p:cNvPr>
          <p:cNvPicPr>
            <a:picLocks noChangeAspect="1"/>
          </p:cNvPicPr>
          <p:nvPr/>
        </p:nvPicPr>
        <p:blipFill>
          <a:blip r:embed="rId2"/>
          <a:stretch>
            <a:fillRect/>
          </a:stretch>
        </p:blipFill>
        <p:spPr>
          <a:xfrm>
            <a:off x="90000" y="1152000"/>
            <a:ext cx="4135361" cy="2880000"/>
          </a:xfrm>
          <a:prstGeom prst="rect">
            <a:avLst/>
          </a:prstGeom>
        </p:spPr>
      </p:pic>
      <p:sp>
        <p:nvSpPr>
          <p:cNvPr id="6" name="TextBox 5">
            <a:extLst>
              <a:ext uri="{FF2B5EF4-FFF2-40B4-BE49-F238E27FC236}">
                <a16:creationId xmlns:a16="http://schemas.microsoft.com/office/drawing/2014/main" id="{0D671CD6-53F5-B623-D4D7-F03DFCE483C8}"/>
              </a:ext>
            </a:extLst>
          </p:cNvPr>
          <p:cNvSpPr txBox="1"/>
          <p:nvPr/>
        </p:nvSpPr>
        <p:spPr>
          <a:xfrm>
            <a:off x="4225360" y="1152000"/>
            <a:ext cx="4918639" cy="738664"/>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Profile screen represents the details for the admin which shows the Name, EID, Role, Designation, Salary, Hours Attended, Bonus and Sick days leave/ Vacation days leave.</a:t>
            </a:r>
            <a:endParaRPr lang="en-IN" dirty="0"/>
          </a:p>
        </p:txBody>
      </p:sp>
      <p:sp>
        <p:nvSpPr>
          <p:cNvPr id="2" name="TextBox 1">
            <a:extLst>
              <a:ext uri="{FF2B5EF4-FFF2-40B4-BE49-F238E27FC236}">
                <a16:creationId xmlns:a16="http://schemas.microsoft.com/office/drawing/2014/main" id="{9EF26614-4067-416B-8C6F-7EBB65C40009}"/>
              </a:ext>
            </a:extLst>
          </p:cNvPr>
          <p:cNvSpPr txBox="1"/>
          <p:nvPr/>
        </p:nvSpPr>
        <p:spPr>
          <a:xfrm>
            <a:off x="1701233" y="402709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7</a:t>
            </a:r>
            <a:endParaRPr lang="en-IN" dirty="0"/>
          </a:p>
        </p:txBody>
      </p:sp>
    </p:spTree>
    <p:extLst>
      <p:ext uri="{BB962C8B-B14F-4D97-AF65-F5344CB8AC3E}">
        <p14:creationId xmlns:p14="http://schemas.microsoft.com/office/powerpoint/2010/main" val="3247558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67D5C3-E08C-CB18-E9C9-ACED5478714A}"/>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HR Window: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4FF8AEB-BDCC-C4D8-C9FB-4C586745D1AB}"/>
              </a:ext>
            </a:extLst>
          </p:cNvPr>
          <p:cNvPicPr>
            <a:picLocks noChangeAspect="1"/>
          </p:cNvPicPr>
          <p:nvPr/>
        </p:nvPicPr>
        <p:blipFill>
          <a:blip r:embed="rId2"/>
          <a:stretch>
            <a:fillRect/>
          </a:stretch>
        </p:blipFill>
        <p:spPr>
          <a:xfrm>
            <a:off x="90000" y="1152000"/>
            <a:ext cx="3644821" cy="2880000"/>
          </a:xfrm>
          <a:prstGeom prst="rect">
            <a:avLst/>
          </a:prstGeom>
        </p:spPr>
      </p:pic>
      <p:sp>
        <p:nvSpPr>
          <p:cNvPr id="6" name="TextBox 5">
            <a:extLst>
              <a:ext uri="{FF2B5EF4-FFF2-40B4-BE49-F238E27FC236}">
                <a16:creationId xmlns:a16="http://schemas.microsoft.com/office/drawing/2014/main" id="{C13FA508-B4EF-B8A5-00BF-37C9FA339A7C}"/>
              </a:ext>
            </a:extLst>
          </p:cNvPr>
          <p:cNvSpPr txBox="1"/>
          <p:nvPr/>
        </p:nvSpPr>
        <p:spPr>
          <a:xfrm>
            <a:off x="3734820" y="1152000"/>
            <a:ext cx="5409179" cy="3077637"/>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first screen shown to the HR when the user logs in, it has buttons like employee management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9</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to manage Managers and Employees, Approve bonus to employees and grant bonus to managers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13</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approve resignations for Managers and employees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6), check employee hours and warn them if their hours are low compared to what it should be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7), send out survey with specified questions to the employees to be filled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8), approve for promotion of employee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19</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Apply for resignation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20</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Approve review for the employees and managers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21</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review complaints against employees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23</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view the survey answers sent in by the employees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24</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The screen also has a profile button to view the details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26</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a logout button which will take the user back to the login screen (figure 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C73327-E4F4-0727-F5BB-A4D7C8959CC9}"/>
              </a:ext>
            </a:extLst>
          </p:cNvPr>
          <p:cNvSpPr txBox="1"/>
          <p:nvPr/>
        </p:nvSpPr>
        <p:spPr>
          <a:xfrm>
            <a:off x="1455963"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8</a:t>
            </a:r>
            <a:endParaRPr lang="en-IN" dirty="0"/>
          </a:p>
        </p:txBody>
      </p:sp>
    </p:spTree>
    <p:extLst>
      <p:ext uri="{BB962C8B-B14F-4D97-AF65-F5344CB8AC3E}">
        <p14:creationId xmlns:p14="http://schemas.microsoft.com/office/powerpoint/2010/main" val="301815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6DB42-6792-46A1-ABB3-0A1029F87C27}"/>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Employee Management: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1534232-386E-7055-CDF3-E415D5EDA3D8}"/>
              </a:ext>
            </a:extLst>
          </p:cNvPr>
          <p:cNvPicPr>
            <a:picLocks noChangeAspect="1"/>
          </p:cNvPicPr>
          <p:nvPr/>
        </p:nvPicPr>
        <p:blipFill>
          <a:blip r:embed="rId2"/>
          <a:stretch>
            <a:fillRect/>
          </a:stretch>
        </p:blipFill>
        <p:spPr>
          <a:xfrm>
            <a:off x="90000" y="1152000"/>
            <a:ext cx="3699285" cy="2880000"/>
          </a:xfrm>
          <a:prstGeom prst="rect">
            <a:avLst/>
          </a:prstGeom>
        </p:spPr>
      </p:pic>
      <p:sp>
        <p:nvSpPr>
          <p:cNvPr id="6" name="TextBox 5">
            <a:extLst>
              <a:ext uri="{FF2B5EF4-FFF2-40B4-BE49-F238E27FC236}">
                <a16:creationId xmlns:a16="http://schemas.microsoft.com/office/drawing/2014/main" id="{7526083D-417F-AC00-D2D0-9467CF214464}"/>
              </a:ext>
            </a:extLst>
          </p:cNvPr>
          <p:cNvSpPr txBox="1"/>
          <p:nvPr/>
        </p:nvSpPr>
        <p:spPr>
          <a:xfrm>
            <a:off x="3789284" y="1152000"/>
            <a:ext cx="5354715" cy="213026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When the Employee Management button is clicked, this window will appear to the user which includes a toggle to select the role between manager and employee, upon selecting the role all the logins within that role will show up in the list below, the user can then click on any name to show the details of the employee as shown in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10</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add login button will open a new window which allows to input the details for the new login as shown in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5</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remove login button will remove the selected login.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5466708-27DE-6C80-0DD5-9475905B4969}"/>
              </a:ext>
            </a:extLst>
          </p:cNvPr>
          <p:cNvSpPr txBox="1"/>
          <p:nvPr/>
        </p:nvSpPr>
        <p:spPr>
          <a:xfrm>
            <a:off x="148319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9</a:t>
            </a:r>
            <a:endParaRPr lang="en-IN" dirty="0"/>
          </a:p>
        </p:txBody>
      </p:sp>
    </p:spTree>
    <p:extLst>
      <p:ext uri="{BB962C8B-B14F-4D97-AF65-F5344CB8AC3E}">
        <p14:creationId xmlns:p14="http://schemas.microsoft.com/office/powerpoint/2010/main" val="2267778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BA957A-7E99-1D7D-57BF-2F4A356A7E06}"/>
              </a:ext>
            </a:extLst>
          </p:cNvPr>
          <p:cNvPicPr>
            <a:picLocks noChangeAspect="1"/>
          </p:cNvPicPr>
          <p:nvPr/>
        </p:nvPicPr>
        <p:blipFill>
          <a:blip r:embed="rId2"/>
          <a:stretch>
            <a:fillRect/>
          </a:stretch>
        </p:blipFill>
        <p:spPr>
          <a:xfrm>
            <a:off x="90000" y="1152000"/>
            <a:ext cx="3555099" cy="2880000"/>
          </a:xfrm>
          <a:prstGeom prst="rect">
            <a:avLst/>
          </a:prstGeom>
        </p:spPr>
      </p:pic>
      <p:sp>
        <p:nvSpPr>
          <p:cNvPr id="4" name="TextBox 3">
            <a:extLst>
              <a:ext uri="{FF2B5EF4-FFF2-40B4-BE49-F238E27FC236}">
                <a16:creationId xmlns:a16="http://schemas.microsoft.com/office/drawing/2014/main" id="{06FB5598-B39D-2EC3-CE98-D2F96852D950}"/>
              </a:ext>
            </a:extLst>
          </p:cNvPr>
          <p:cNvSpPr txBox="1"/>
          <p:nvPr/>
        </p:nvSpPr>
        <p:spPr>
          <a:xfrm>
            <a:off x="3645098" y="1152000"/>
            <a:ext cx="5498901"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details of the employee that was clicked is shown in a new window, along with the option to edit the salary for the employee.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E109131-0AF4-29AA-D376-E8C8BA5C7968}"/>
              </a:ext>
            </a:extLst>
          </p:cNvPr>
          <p:cNvSpPr txBox="1"/>
          <p:nvPr/>
        </p:nvSpPr>
        <p:spPr>
          <a:xfrm>
            <a:off x="1411102" y="4027234"/>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10</a:t>
            </a:r>
            <a:endParaRPr lang="en-IN" dirty="0"/>
          </a:p>
        </p:txBody>
      </p:sp>
    </p:spTree>
    <p:extLst>
      <p:ext uri="{BB962C8B-B14F-4D97-AF65-F5344CB8AC3E}">
        <p14:creationId xmlns:p14="http://schemas.microsoft.com/office/powerpoint/2010/main" val="1638426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6DE302-564E-CBAC-B94E-CC4C3296E9D1}"/>
              </a:ext>
            </a:extLst>
          </p:cNvPr>
          <p:cNvPicPr>
            <a:picLocks noChangeAspect="1"/>
          </p:cNvPicPr>
          <p:nvPr/>
        </p:nvPicPr>
        <p:blipFill>
          <a:blip r:embed="rId2"/>
          <a:stretch>
            <a:fillRect/>
          </a:stretch>
        </p:blipFill>
        <p:spPr>
          <a:xfrm>
            <a:off x="90000" y="828000"/>
            <a:ext cx="2404344" cy="1440000"/>
          </a:xfrm>
          <a:prstGeom prst="rect">
            <a:avLst/>
          </a:prstGeom>
        </p:spPr>
      </p:pic>
      <p:sp>
        <p:nvSpPr>
          <p:cNvPr id="4" name="TextBox 3">
            <a:extLst>
              <a:ext uri="{FF2B5EF4-FFF2-40B4-BE49-F238E27FC236}">
                <a16:creationId xmlns:a16="http://schemas.microsoft.com/office/drawing/2014/main" id="{A2B2594A-E0F9-4E38-22A7-0B6EB2D58761}"/>
              </a:ext>
            </a:extLst>
          </p:cNvPr>
          <p:cNvSpPr txBox="1"/>
          <p:nvPr/>
        </p:nvSpPr>
        <p:spPr>
          <a:xfrm>
            <a:off x="2494344" y="828000"/>
            <a:ext cx="6649656" cy="523220"/>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When the user clicks on edit salary button a new window will open asking for the input for the new salary of the Manager/Employee.</a:t>
            </a:r>
            <a:endParaRPr lang="en-IN" dirty="0"/>
          </a:p>
        </p:txBody>
      </p:sp>
      <p:sp>
        <p:nvSpPr>
          <p:cNvPr id="3" name="TextBox 2">
            <a:extLst>
              <a:ext uri="{FF2B5EF4-FFF2-40B4-BE49-F238E27FC236}">
                <a16:creationId xmlns:a16="http://schemas.microsoft.com/office/drawing/2014/main" id="{C243199D-C0AF-BFC9-B082-CD1C0F0F8435}"/>
              </a:ext>
            </a:extLst>
          </p:cNvPr>
          <p:cNvSpPr txBox="1"/>
          <p:nvPr/>
        </p:nvSpPr>
        <p:spPr>
          <a:xfrm>
            <a:off x="835725" y="226397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11</a:t>
            </a:r>
            <a:endParaRPr lang="en-IN" dirty="0"/>
          </a:p>
        </p:txBody>
      </p:sp>
    </p:spTree>
    <p:extLst>
      <p:ext uri="{BB962C8B-B14F-4D97-AF65-F5344CB8AC3E}">
        <p14:creationId xmlns:p14="http://schemas.microsoft.com/office/powerpoint/2010/main" val="256300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7E0E1-ECE6-2C22-B5AE-8F5DD8A499FA}"/>
              </a:ext>
            </a:extLst>
          </p:cNvPr>
          <p:cNvPicPr>
            <a:picLocks noChangeAspect="1"/>
          </p:cNvPicPr>
          <p:nvPr/>
        </p:nvPicPr>
        <p:blipFill>
          <a:blip r:embed="rId2"/>
          <a:stretch>
            <a:fillRect/>
          </a:stretch>
        </p:blipFill>
        <p:spPr>
          <a:xfrm>
            <a:off x="90000" y="1152000"/>
            <a:ext cx="3569254" cy="2880000"/>
          </a:xfrm>
          <a:prstGeom prst="rect">
            <a:avLst/>
          </a:prstGeom>
        </p:spPr>
      </p:pic>
      <p:sp>
        <p:nvSpPr>
          <p:cNvPr id="4" name="TextBox 3">
            <a:extLst>
              <a:ext uri="{FF2B5EF4-FFF2-40B4-BE49-F238E27FC236}">
                <a16:creationId xmlns:a16="http://schemas.microsoft.com/office/drawing/2014/main" id="{6BB65C62-715C-F812-145E-21DA216D07E4}"/>
              </a:ext>
            </a:extLst>
          </p:cNvPr>
          <p:cNvSpPr txBox="1"/>
          <p:nvPr/>
        </p:nvSpPr>
        <p:spPr>
          <a:xfrm>
            <a:off x="3659254" y="1152000"/>
            <a:ext cx="5484746" cy="30777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Shows the updated salary in the details window.</a:t>
            </a:r>
            <a:endParaRPr lang="en-IN" dirty="0"/>
          </a:p>
        </p:txBody>
      </p:sp>
      <p:sp>
        <p:nvSpPr>
          <p:cNvPr id="3" name="TextBox 2">
            <a:extLst>
              <a:ext uri="{FF2B5EF4-FFF2-40B4-BE49-F238E27FC236}">
                <a16:creationId xmlns:a16="http://schemas.microsoft.com/office/drawing/2014/main" id="{0D13D4B2-7763-AB5D-4741-592701D65153}"/>
              </a:ext>
            </a:extLst>
          </p:cNvPr>
          <p:cNvSpPr txBox="1"/>
          <p:nvPr/>
        </p:nvSpPr>
        <p:spPr>
          <a:xfrm>
            <a:off x="141818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12</a:t>
            </a:r>
            <a:endParaRPr lang="en-IN" dirty="0"/>
          </a:p>
        </p:txBody>
      </p:sp>
    </p:spTree>
    <p:extLst>
      <p:ext uri="{BB962C8B-B14F-4D97-AF65-F5344CB8AC3E}">
        <p14:creationId xmlns:p14="http://schemas.microsoft.com/office/powerpoint/2010/main" val="364317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689432-2687-DB61-900A-FE83D5D7C961}"/>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Bonus: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E4B12A7-7533-0D3C-D522-EF8650661E2A}"/>
              </a:ext>
            </a:extLst>
          </p:cNvPr>
          <p:cNvPicPr>
            <a:picLocks noChangeAspect="1"/>
          </p:cNvPicPr>
          <p:nvPr/>
        </p:nvPicPr>
        <p:blipFill>
          <a:blip r:embed="rId2"/>
          <a:stretch>
            <a:fillRect/>
          </a:stretch>
        </p:blipFill>
        <p:spPr>
          <a:xfrm>
            <a:off x="90000" y="1152000"/>
            <a:ext cx="3547184" cy="2880000"/>
          </a:xfrm>
          <a:prstGeom prst="rect">
            <a:avLst/>
          </a:prstGeom>
        </p:spPr>
      </p:pic>
      <p:sp>
        <p:nvSpPr>
          <p:cNvPr id="6" name="TextBox 5">
            <a:extLst>
              <a:ext uri="{FF2B5EF4-FFF2-40B4-BE49-F238E27FC236}">
                <a16:creationId xmlns:a16="http://schemas.microsoft.com/office/drawing/2014/main" id="{64AEBC01-CDDD-5A22-9518-EE5A321B17BC}"/>
              </a:ext>
            </a:extLst>
          </p:cNvPr>
          <p:cNvSpPr txBox="1"/>
          <p:nvPr/>
        </p:nvSpPr>
        <p:spPr>
          <a:xfrm>
            <a:off x="3637184" y="1152000"/>
            <a:ext cx="5506816"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Employee bonus is requested by the Manager and has to be approved by the HR, giving the HR two options to either approve or deny the request.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E571D54-ABA4-960D-538C-F263151192DB}"/>
              </a:ext>
            </a:extLst>
          </p:cNvPr>
          <p:cNvSpPr txBox="1"/>
          <p:nvPr/>
        </p:nvSpPr>
        <p:spPr>
          <a:xfrm>
            <a:off x="140714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13</a:t>
            </a:r>
            <a:endParaRPr lang="en-IN" dirty="0"/>
          </a:p>
        </p:txBody>
      </p:sp>
    </p:spTree>
    <p:extLst>
      <p:ext uri="{BB962C8B-B14F-4D97-AF65-F5344CB8AC3E}">
        <p14:creationId xmlns:p14="http://schemas.microsoft.com/office/powerpoint/2010/main" val="247446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2420"/>
            <a:ext cx="9144000" cy="3372406"/>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a:t>
            </a: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 to Topic</a:t>
            </a:r>
          </a:p>
          <a:p>
            <a:pPr marL="274320" lvl="0" indent="-274320" algn="just" rtl="0">
              <a:lnSpc>
                <a:spcPct val="100000"/>
              </a:lnSpc>
              <a:spcBef>
                <a:spcPts val="0"/>
              </a:spcBef>
              <a:spcAft>
                <a:spcPts val="0"/>
              </a:spcAft>
              <a:buSzPts val="1140"/>
              <a:buChar char="⚫"/>
            </a:pPr>
            <a:endParaRPr lang="en-US" sz="1200" b="1" dirty="0">
              <a:latin typeface="Times New Roman" panose="02020603050405020304" pitchFamily="18" charset="0"/>
              <a:cs typeface="Times New Roman" panose="02020603050405020304" pitchFamily="18" charset="0"/>
              <a:sym typeface="Times New Roman"/>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dynamic landscape of modern organizations, the effective management of human resources is paramount to achieving strategic goals and maintaining a competitive edge. The Enhanced E-HR Management System emerges as a comprehensive solution, seamlessly integrating technology and human resource management practices to streamline processes, enhance efficiency, and foster a more strategic approach to workforce management.</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Enhanced E-HR system serves as the central hub for all HR-related activities within an organization, providing a robust platform for managing employee information, recruitment, performance appraisal, training, and more. This system not only automates routine HR tasks but also empowers HR professionals with valuable insights through analytics, aiding in informed decision-making.</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this digital age, Enhanced E-HR System With the advent of technology The HRMS consolidates and centralizes employee data, providing a secure and accessible repository for personal details, qualifications, and performance records.</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Facilitating employee development, it aids in planning, implementing, and tracking training programs to enhance skills and knowledge.</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organizations continue to recognize the strategic importance of their human capital,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emerges as a critical tool in fostering a positive employee experience, ensuring compliance with regulations, and driving organizational success. This introduction sets the stage for exploring the various dimensions and functionalities of the Enhanced E-HR System, ultimately contributing to the evolution of modern HR practices within the organization.</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rtl="0">
              <a:lnSpc>
                <a:spcPct val="100000"/>
              </a:lnSpc>
              <a:spcBef>
                <a:spcPts val="0"/>
              </a:spcBef>
              <a:spcAft>
                <a:spcPts val="0"/>
              </a:spcAft>
              <a:buSzPts val="1140"/>
              <a:buNone/>
            </a:pPr>
            <a:endParaRPr sz="1600" dirty="0">
              <a:latin typeface="Times New Roman" panose="02020603050405020304" pitchFamily="18" charset="0"/>
              <a:cs typeface="Times New Roman" panose="02020603050405020304" pitchFamily="18" charset="0"/>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5090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95646-16DD-81A6-3290-26012FDC0388}"/>
              </a:ext>
            </a:extLst>
          </p:cNvPr>
          <p:cNvPicPr>
            <a:picLocks noChangeAspect="1"/>
          </p:cNvPicPr>
          <p:nvPr/>
        </p:nvPicPr>
        <p:blipFill>
          <a:blip r:embed="rId2"/>
          <a:stretch>
            <a:fillRect/>
          </a:stretch>
        </p:blipFill>
        <p:spPr>
          <a:xfrm>
            <a:off x="90000" y="1152000"/>
            <a:ext cx="3547336" cy="2880000"/>
          </a:xfrm>
          <a:prstGeom prst="rect">
            <a:avLst/>
          </a:prstGeom>
        </p:spPr>
      </p:pic>
      <p:sp>
        <p:nvSpPr>
          <p:cNvPr id="4" name="TextBox 3">
            <a:extLst>
              <a:ext uri="{FF2B5EF4-FFF2-40B4-BE49-F238E27FC236}">
                <a16:creationId xmlns:a16="http://schemas.microsoft.com/office/drawing/2014/main" id="{8ACCE537-B44F-1136-A504-0DA8615C8124}"/>
              </a:ext>
            </a:extLst>
          </p:cNvPr>
          <p:cNvSpPr txBox="1"/>
          <p:nvPr/>
        </p:nvSpPr>
        <p:spPr>
          <a:xfrm>
            <a:off x="3637336" y="1152000"/>
            <a:ext cx="5506664" cy="738664"/>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For Manager level the HR directly grants bonus on their discretion, therefore the grant bonus option is available which when clicked opens a new window (figure </a:t>
            </a:r>
            <a:r>
              <a:rPr lang="en-IN" dirty="0">
                <a:latin typeface="Times New Roman" panose="02020603050405020304" pitchFamily="18" charset="0"/>
                <a:ea typeface="Calibri" panose="020F0502020204030204" pitchFamily="34" charset="0"/>
              </a:rPr>
              <a:t>15</a:t>
            </a:r>
            <a:r>
              <a:rPr lang="en-IN" sz="1400" dirty="0">
                <a:effectLst/>
                <a:latin typeface="Times New Roman" panose="02020603050405020304" pitchFamily="18" charset="0"/>
                <a:ea typeface="Calibri" panose="020F0502020204030204" pitchFamily="34" charset="0"/>
              </a:rPr>
              <a:t>).</a:t>
            </a:r>
            <a:endParaRPr lang="en-IN" dirty="0"/>
          </a:p>
        </p:txBody>
      </p:sp>
      <p:sp>
        <p:nvSpPr>
          <p:cNvPr id="3" name="TextBox 2">
            <a:extLst>
              <a:ext uri="{FF2B5EF4-FFF2-40B4-BE49-F238E27FC236}">
                <a16:creationId xmlns:a16="http://schemas.microsoft.com/office/drawing/2014/main" id="{2FB7F092-CE8D-23B0-C9B1-B2972DDCFDFF}"/>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14</a:t>
            </a:r>
            <a:endParaRPr lang="en-IN" dirty="0"/>
          </a:p>
        </p:txBody>
      </p:sp>
    </p:spTree>
    <p:extLst>
      <p:ext uri="{BB962C8B-B14F-4D97-AF65-F5344CB8AC3E}">
        <p14:creationId xmlns:p14="http://schemas.microsoft.com/office/powerpoint/2010/main" val="255130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60AA6-414D-975D-AEE7-EBBDA1DDB3FC}"/>
              </a:ext>
            </a:extLst>
          </p:cNvPr>
          <p:cNvPicPr>
            <a:picLocks noChangeAspect="1"/>
          </p:cNvPicPr>
          <p:nvPr/>
        </p:nvPicPr>
        <p:blipFill>
          <a:blip r:embed="rId2"/>
          <a:stretch>
            <a:fillRect/>
          </a:stretch>
        </p:blipFill>
        <p:spPr>
          <a:xfrm>
            <a:off x="90000" y="1152000"/>
            <a:ext cx="3671074" cy="2880000"/>
          </a:xfrm>
          <a:prstGeom prst="rect">
            <a:avLst/>
          </a:prstGeom>
        </p:spPr>
      </p:pic>
      <p:sp>
        <p:nvSpPr>
          <p:cNvPr id="4" name="TextBox 3">
            <a:extLst>
              <a:ext uri="{FF2B5EF4-FFF2-40B4-BE49-F238E27FC236}">
                <a16:creationId xmlns:a16="http://schemas.microsoft.com/office/drawing/2014/main" id="{5DE6780F-B60B-5721-8E7C-A2DB99C2650F}"/>
              </a:ext>
            </a:extLst>
          </p:cNvPr>
          <p:cNvSpPr txBox="1"/>
          <p:nvPr/>
        </p:nvSpPr>
        <p:spPr>
          <a:xfrm>
            <a:off x="3761074" y="1152000"/>
            <a:ext cx="5382926"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Gives the HR the input box to input the amount of bonus that should be provided the specified Manager, on clicking the submit button is shown.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47C0761-4B27-DA2B-D5A5-FC13FD1F7653}"/>
              </a:ext>
            </a:extLst>
          </p:cNvPr>
          <p:cNvSpPr txBox="1"/>
          <p:nvPr/>
        </p:nvSpPr>
        <p:spPr>
          <a:xfrm>
            <a:off x="146909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15</a:t>
            </a:r>
            <a:endParaRPr lang="en-IN" dirty="0"/>
          </a:p>
        </p:txBody>
      </p:sp>
    </p:spTree>
    <p:extLst>
      <p:ext uri="{BB962C8B-B14F-4D97-AF65-F5344CB8AC3E}">
        <p14:creationId xmlns:p14="http://schemas.microsoft.com/office/powerpoint/2010/main" val="1101888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E1CF5-12AA-66A2-9A23-02FD6E0287D4}"/>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21FDA11-8312-0697-F4AD-459F5DDD13E4}"/>
              </a:ext>
            </a:extLst>
          </p:cNvPr>
          <p:cNvPicPr>
            <a:picLocks noChangeAspect="1"/>
          </p:cNvPicPr>
          <p:nvPr/>
        </p:nvPicPr>
        <p:blipFill>
          <a:blip r:embed="rId2"/>
          <a:stretch>
            <a:fillRect/>
          </a:stretch>
        </p:blipFill>
        <p:spPr>
          <a:xfrm>
            <a:off x="90000" y="1152000"/>
            <a:ext cx="3547336" cy="2880000"/>
          </a:xfrm>
          <a:prstGeom prst="rect">
            <a:avLst/>
          </a:prstGeom>
        </p:spPr>
      </p:pic>
      <p:sp>
        <p:nvSpPr>
          <p:cNvPr id="6" name="TextBox 5">
            <a:extLst>
              <a:ext uri="{FF2B5EF4-FFF2-40B4-BE49-F238E27FC236}">
                <a16:creationId xmlns:a16="http://schemas.microsoft.com/office/drawing/2014/main" id="{2F405D6A-7850-F203-375C-75D141F872DE}"/>
              </a:ext>
            </a:extLst>
          </p:cNvPr>
          <p:cNvSpPr txBox="1"/>
          <p:nvPr/>
        </p:nvSpPr>
        <p:spPr>
          <a:xfrm>
            <a:off x="3637336" y="1152000"/>
            <a:ext cx="5506664"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dirty="0"/>
          </a:p>
        </p:txBody>
      </p:sp>
      <p:sp>
        <p:nvSpPr>
          <p:cNvPr id="2" name="TextBox 1">
            <a:extLst>
              <a:ext uri="{FF2B5EF4-FFF2-40B4-BE49-F238E27FC236}">
                <a16:creationId xmlns:a16="http://schemas.microsoft.com/office/drawing/2014/main" id="{3D23A87F-08BC-021F-FB83-F5EA2432E10C}"/>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16</a:t>
            </a:r>
            <a:endParaRPr lang="en-IN" dirty="0"/>
          </a:p>
        </p:txBody>
      </p:sp>
    </p:spTree>
    <p:extLst>
      <p:ext uri="{BB962C8B-B14F-4D97-AF65-F5344CB8AC3E}">
        <p14:creationId xmlns:p14="http://schemas.microsoft.com/office/powerpoint/2010/main" val="1570035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CF9B9F-305A-D52B-A06A-070B8B1B5B71}"/>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Check Hours Attended: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485A6A3-861C-FE99-2A22-E7703B06C6E8}"/>
              </a:ext>
            </a:extLst>
          </p:cNvPr>
          <p:cNvPicPr>
            <a:picLocks noChangeAspect="1"/>
          </p:cNvPicPr>
          <p:nvPr/>
        </p:nvPicPr>
        <p:blipFill>
          <a:blip r:embed="rId2"/>
          <a:stretch>
            <a:fillRect/>
          </a:stretch>
        </p:blipFill>
        <p:spPr>
          <a:xfrm>
            <a:off x="90000" y="1152000"/>
            <a:ext cx="3527121" cy="2880000"/>
          </a:xfrm>
          <a:prstGeom prst="rect">
            <a:avLst/>
          </a:prstGeom>
        </p:spPr>
      </p:pic>
      <p:sp>
        <p:nvSpPr>
          <p:cNvPr id="6" name="TextBox 5">
            <a:extLst>
              <a:ext uri="{FF2B5EF4-FFF2-40B4-BE49-F238E27FC236}">
                <a16:creationId xmlns:a16="http://schemas.microsoft.com/office/drawing/2014/main" id="{030CACD4-48EA-67EC-C9A8-2D7A6D4FD5B6}"/>
              </a:ext>
            </a:extLst>
          </p:cNvPr>
          <p:cNvSpPr txBox="1"/>
          <p:nvPr/>
        </p:nvSpPr>
        <p:spPr>
          <a:xfrm>
            <a:off x="3617120" y="1152000"/>
            <a:ext cx="5526879"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window represents the following employee list and their hours of attendance. Here we can observe the employees and manager as well for the hour of attendance. The HR can also issue a warning to the employee or manager regarding the respective matter directly to the particular person.</a:t>
            </a:r>
            <a:endParaRPr lang="en-IN" dirty="0"/>
          </a:p>
        </p:txBody>
      </p:sp>
      <p:sp>
        <p:nvSpPr>
          <p:cNvPr id="2" name="TextBox 1">
            <a:extLst>
              <a:ext uri="{FF2B5EF4-FFF2-40B4-BE49-F238E27FC236}">
                <a16:creationId xmlns:a16="http://schemas.microsoft.com/office/drawing/2014/main" id="{1842E1E4-F39B-07D4-A23A-751A8C1C1693}"/>
              </a:ext>
            </a:extLst>
          </p:cNvPr>
          <p:cNvSpPr txBox="1"/>
          <p:nvPr/>
        </p:nvSpPr>
        <p:spPr>
          <a:xfrm>
            <a:off x="1397113"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17</a:t>
            </a:r>
            <a:endParaRPr lang="en-IN" dirty="0"/>
          </a:p>
        </p:txBody>
      </p:sp>
    </p:spTree>
    <p:extLst>
      <p:ext uri="{BB962C8B-B14F-4D97-AF65-F5344CB8AC3E}">
        <p14:creationId xmlns:p14="http://schemas.microsoft.com/office/powerpoint/2010/main" val="4290478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314434-36E3-05CD-04E5-E4F6CC8E7D6A}"/>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Create a Survey: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0748BAA-1C25-D6F9-3358-DE5D18F04A4B}"/>
              </a:ext>
            </a:extLst>
          </p:cNvPr>
          <p:cNvPicPr>
            <a:picLocks noChangeAspect="1"/>
          </p:cNvPicPr>
          <p:nvPr/>
        </p:nvPicPr>
        <p:blipFill>
          <a:blip r:embed="rId2"/>
          <a:stretch>
            <a:fillRect/>
          </a:stretch>
        </p:blipFill>
        <p:spPr>
          <a:xfrm>
            <a:off x="90000" y="1152000"/>
            <a:ext cx="3582689" cy="2880000"/>
          </a:xfrm>
          <a:prstGeom prst="rect">
            <a:avLst/>
          </a:prstGeom>
        </p:spPr>
      </p:pic>
      <p:sp>
        <p:nvSpPr>
          <p:cNvPr id="7" name="TextBox 6">
            <a:extLst>
              <a:ext uri="{FF2B5EF4-FFF2-40B4-BE49-F238E27FC236}">
                <a16:creationId xmlns:a16="http://schemas.microsoft.com/office/drawing/2014/main" id="{C2ED6A5E-E20E-DA72-B084-066184FAF6B1}"/>
              </a:ext>
            </a:extLst>
          </p:cNvPr>
          <p:cNvSpPr txBox="1"/>
          <p:nvPr/>
        </p:nvSpPr>
        <p:spPr>
          <a:xfrm>
            <a:off x="3672688" y="1152000"/>
            <a:ext cx="5471311"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a:t>
            </a:r>
            <a:r>
              <a:rPr lang="en-IN" kern="100" dirty="0">
                <a:latin typeface="Times New Roman" panose="02020603050405020304" pitchFamily="18" charset="0"/>
                <a:ea typeface="Calibri" panose="020F0502020204030204" pitchFamily="34" charset="0"/>
                <a:cs typeface="Times New Roman" panose="02020603050405020304" pitchFamily="18" charset="0"/>
              </a:rPr>
              <a:t>n is a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question of </a:t>
            </a:r>
            <a:r>
              <a:rPr lang="en-IN" kern="100" dirty="0">
                <a:latin typeface="Times New Roman" panose="02020603050405020304" pitchFamily="18" charset="0"/>
                <a:ea typeface="Calibri" panose="020F0502020204030204" pitchFamily="34" charset="0"/>
                <a:cs typeface="Times New Roman" panose="02020603050405020304" pitchFamily="18" charset="0"/>
              </a:rPr>
              <a:t>a new</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survey along with the previous next and submit buttons to move between the questions and to assign the survey for the employees to fill it. This gives the freedom to the HR to make a survey from 1 question all the way to 22 questions and the system will dynamically make the survey with the questions.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39CB7FC-22F0-C388-CD8E-325E053FDA25}"/>
              </a:ext>
            </a:extLst>
          </p:cNvPr>
          <p:cNvSpPr txBox="1"/>
          <p:nvPr/>
        </p:nvSpPr>
        <p:spPr>
          <a:xfrm>
            <a:off x="1411450" y="399780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18</a:t>
            </a:r>
            <a:endParaRPr lang="en-IN" dirty="0"/>
          </a:p>
        </p:txBody>
      </p:sp>
    </p:spTree>
    <p:extLst>
      <p:ext uri="{BB962C8B-B14F-4D97-AF65-F5344CB8AC3E}">
        <p14:creationId xmlns:p14="http://schemas.microsoft.com/office/powerpoint/2010/main" val="1372191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A0E48-08F5-CBDB-3C86-1AC1D7BB68E9}"/>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for promotion: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664718F-151B-AB00-F032-3975644211AC}"/>
              </a:ext>
            </a:extLst>
          </p:cNvPr>
          <p:cNvPicPr>
            <a:picLocks noChangeAspect="1"/>
          </p:cNvPicPr>
          <p:nvPr/>
        </p:nvPicPr>
        <p:blipFill>
          <a:blip r:embed="rId2"/>
          <a:stretch>
            <a:fillRect/>
          </a:stretch>
        </p:blipFill>
        <p:spPr>
          <a:xfrm>
            <a:off x="90000" y="1152000"/>
            <a:ext cx="3625860" cy="2880000"/>
          </a:xfrm>
          <a:prstGeom prst="rect">
            <a:avLst/>
          </a:prstGeom>
        </p:spPr>
      </p:pic>
      <p:sp>
        <p:nvSpPr>
          <p:cNvPr id="6" name="TextBox 5">
            <a:extLst>
              <a:ext uri="{FF2B5EF4-FFF2-40B4-BE49-F238E27FC236}">
                <a16:creationId xmlns:a16="http://schemas.microsoft.com/office/drawing/2014/main" id="{97C12630-1CAD-ABAF-3BDA-A1317DBE187A}"/>
              </a:ext>
            </a:extLst>
          </p:cNvPr>
          <p:cNvSpPr txBox="1"/>
          <p:nvPr/>
        </p:nvSpPr>
        <p:spPr>
          <a:xfrm>
            <a:off x="3715859" y="1151742"/>
            <a:ext cx="5428141"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approve button highlights itself which can then be clicked to approve the promotion.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4CDE2E4-2686-40D8-81FC-9AC8EA5582F4}"/>
              </a:ext>
            </a:extLst>
          </p:cNvPr>
          <p:cNvSpPr txBox="1"/>
          <p:nvPr/>
        </p:nvSpPr>
        <p:spPr>
          <a:xfrm>
            <a:off x="1446483" y="4015911"/>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19</a:t>
            </a:r>
            <a:endParaRPr lang="en-IN" dirty="0"/>
          </a:p>
        </p:txBody>
      </p:sp>
    </p:spTree>
    <p:extLst>
      <p:ext uri="{BB962C8B-B14F-4D97-AF65-F5344CB8AC3E}">
        <p14:creationId xmlns:p14="http://schemas.microsoft.com/office/powerpoint/2010/main" val="3964081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B30E8-96D1-B1E8-D2F7-939884AE637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2EFB68F-3631-406D-2604-10DF567AFD2C}"/>
              </a:ext>
            </a:extLst>
          </p:cNvPr>
          <p:cNvPicPr>
            <a:picLocks noChangeAspect="1"/>
          </p:cNvPicPr>
          <p:nvPr/>
        </p:nvPicPr>
        <p:blipFill>
          <a:blip r:embed="rId2"/>
          <a:stretch>
            <a:fillRect/>
          </a:stretch>
        </p:blipFill>
        <p:spPr>
          <a:xfrm>
            <a:off x="90000" y="1152000"/>
            <a:ext cx="3563872" cy="2880000"/>
          </a:xfrm>
          <a:prstGeom prst="rect">
            <a:avLst/>
          </a:prstGeom>
        </p:spPr>
      </p:pic>
      <p:sp>
        <p:nvSpPr>
          <p:cNvPr id="6" name="TextBox 5">
            <a:extLst>
              <a:ext uri="{FF2B5EF4-FFF2-40B4-BE49-F238E27FC236}">
                <a16:creationId xmlns:a16="http://schemas.microsoft.com/office/drawing/2014/main" id="{7434E45E-DB14-2980-1BBC-C5F124831A83}"/>
              </a:ext>
            </a:extLst>
          </p:cNvPr>
          <p:cNvSpPr txBox="1"/>
          <p:nvPr/>
        </p:nvSpPr>
        <p:spPr>
          <a:xfrm>
            <a:off x="3653872" y="1152000"/>
            <a:ext cx="5490128"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represents an application with which the HR can write a resignation with respect to whatever specific reasons he feels right.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1B258EA3-359B-8D29-2700-967DD2772D91}"/>
              </a:ext>
            </a:extLst>
          </p:cNvPr>
          <p:cNvSpPr txBox="1"/>
          <p:nvPr/>
        </p:nvSpPr>
        <p:spPr>
          <a:xfrm>
            <a:off x="1415489" y="4028275"/>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20</a:t>
            </a:r>
            <a:endParaRPr lang="en-IN" dirty="0"/>
          </a:p>
        </p:txBody>
      </p:sp>
    </p:spTree>
    <p:extLst>
      <p:ext uri="{BB962C8B-B14F-4D97-AF65-F5344CB8AC3E}">
        <p14:creationId xmlns:p14="http://schemas.microsoft.com/office/powerpoint/2010/main" val="730093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0ED9C-6509-9DEC-9482-286F3BA3E536}"/>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Review: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6967431-25A9-5A49-B23C-D77D66D5EE92}"/>
              </a:ext>
            </a:extLst>
          </p:cNvPr>
          <p:cNvPicPr>
            <a:picLocks noChangeAspect="1"/>
          </p:cNvPicPr>
          <p:nvPr/>
        </p:nvPicPr>
        <p:blipFill>
          <a:blip r:embed="rId2"/>
          <a:stretch>
            <a:fillRect/>
          </a:stretch>
        </p:blipFill>
        <p:spPr>
          <a:xfrm>
            <a:off x="90000" y="1152000"/>
            <a:ext cx="3597908" cy="2880000"/>
          </a:xfrm>
          <a:prstGeom prst="rect">
            <a:avLst/>
          </a:prstGeom>
        </p:spPr>
      </p:pic>
      <p:sp>
        <p:nvSpPr>
          <p:cNvPr id="6" name="TextBox 5">
            <a:extLst>
              <a:ext uri="{FF2B5EF4-FFF2-40B4-BE49-F238E27FC236}">
                <a16:creationId xmlns:a16="http://schemas.microsoft.com/office/drawing/2014/main" id="{2BCC7C3E-1AA6-AD61-B654-5262D568F622}"/>
              </a:ext>
            </a:extLst>
          </p:cNvPr>
          <p:cNvSpPr txBox="1"/>
          <p:nvPr/>
        </p:nvSpPr>
        <p:spPr>
          <a:xfrm>
            <a:off x="3687908" y="1152000"/>
            <a:ext cx="5456092"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Review the HR is able to view a menu which has an option of reviewing results with respect to Quarterly or Annual review.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D9F3F3D-E53C-F8D9-A13C-02EB5AB885B9}"/>
              </a:ext>
            </a:extLst>
          </p:cNvPr>
          <p:cNvSpPr txBox="1"/>
          <p:nvPr/>
        </p:nvSpPr>
        <p:spPr>
          <a:xfrm>
            <a:off x="1432507"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21</a:t>
            </a:r>
            <a:endParaRPr lang="en-IN" dirty="0"/>
          </a:p>
        </p:txBody>
      </p:sp>
    </p:spTree>
    <p:extLst>
      <p:ext uri="{BB962C8B-B14F-4D97-AF65-F5344CB8AC3E}">
        <p14:creationId xmlns:p14="http://schemas.microsoft.com/office/powerpoint/2010/main" val="1415316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9CA0F-A87C-3FBA-582B-9FFB867C0A3C}"/>
              </a:ext>
            </a:extLst>
          </p:cNvPr>
          <p:cNvPicPr>
            <a:picLocks noChangeAspect="1"/>
          </p:cNvPicPr>
          <p:nvPr/>
        </p:nvPicPr>
        <p:blipFill>
          <a:blip r:embed="rId2"/>
          <a:stretch>
            <a:fillRect/>
          </a:stretch>
        </p:blipFill>
        <p:spPr>
          <a:xfrm>
            <a:off x="90000" y="1152000"/>
            <a:ext cx="3554707" cy="2880000"/>
          </a:xfrm>
          <a:prstGeom prst="rect">
            <a:avLst/>
          </a:prstGeom>
        </p:spPr>
      </p:pic>
      <p:sp>
        <p:nvSpPr>
          <p:cNvPr id="4" name="TextBox 3">
            <a:extLst>
              <a:ext uri="{FF2B5EF4-FFF2-40B4-BE49-F238E27FC236}">
                <a16:creationId xmlns:a16="http://schemas.microsoft.com/office/drawing/2014/main" id="{DB5BEEA8-0134-1455-C08A-9FC38FC83DC7}"/>
              </a:ext>
            </a:extLst>
          </p:cNvPr>
          <p:cNvSpPr txBox="1"/>
          <p:nvPr/>
        </p:nvSpPr>
        <p:spPr>
          <a:xfrm>
            <a:off x="3644706" y="1152000"/>
            <a:ext cx="5499293" cy="738664"/>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window represents the review of the manager. Also, with an option to approve or deny the request which is then send back to the same profile user. This makes communication more understanding and clearer. </a:t>
            </a:r>
            <a:endParaRPr lang="en-IN" dirty="0"/>
          </a:p>
        </p:txBody>
      </p:sp>
      <p:sp>
        <p:nvSpPr>
          <p:cNvPr id="3" name="TextBox 2">
            <a:extLst>
              <a:ext uri="{FF2B5EF4-FFF2-40B4-BE49-F238E27FC236}">
                <a16:creationId xmlns:a16="http://schemas.microsoft.com/office/drawing/2014/main" id="{90BE62BB-CF88-BF60-9EAE-E1DE423F63CD}"/>
              </a:ext>
            </a:extLst>
          </p:cNvPr>
          <p:cNvSpPr txBox="1"/>
          <p:nvPr/>
        </p:nvSpPr>
        <p:spPr>
          <a:xfrm>
            <a:off x="1410906" y="39915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22</a:t>
            </a:r>
            <a:endParaRPr lang="en-IN" dirty="0"/>
          </a:p>
        </p:txBody>
      </p:sp>
    </p:spTree>
    <p:extLst>
      <p:ext uri="{BB962C8B-B14F-4D97-AF65-F5344CB8AC3E}">
        <p14:creationId xmlns:p14="http://schemas.microsoft.com/office/powerpoint/2010/main" val="3958750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76D30-0B65-926B-51C2-5CEECD9BFD10}"/>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Review Complaint: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D0FCAE1-E7A1-DFF3-1CD2-65078B6C4261}"/>
              </a:ext>
            </a:extLst>
          </p:cNvPr>
          <p:cNvPicPr>
            <a:picLocks noChangeAspect="1"/>
          </p:cNvPicPr>
          <p:nvPr/>
        </p:nvPicPr>
        <p:blipFill>
          <a:blip r:embed="rId2"/>
          <a:stretch>
            <a:fillRect/>
          </a:stretch>
        </p:blipFill>
        <p:spPr>
          <a:xfrm>
            <a:off x="90000" y="1152000"/>
            <a:ext cx="3547336" cy="2880000"/>
          </a:xfrm>
          <a:prstGeom prst="rect">
            <a:avLst/>
          </a:prstGeom>
        </p:spPr>
      </p:pic>
      <p:sp>
        <p:nvSpPr>
          <p:cNvPr id="6" name="TextBox 5">
            <a:extLst>
              <a:ext uri="{FF2B5EF4-FFF2-40B4-BE49-F238E27FC236}">
                <a16:creationId xmlns:a16="http://schemas.microsoft.com/office/drawing/2014/main" id="{4E3703DA-25A7-6C5F-7569-DAF03FCB45AB}"/>
              </a:ext>
            </a:extLst>
          </p:cNvPr>
          <p:cNvSpPr txBox="1"/>
          <p:nvPr/>
        </p:nvSpPr>
        <p:spPr>
          <a:xfrm>
            <a:off x="3637336" y="1152000"/>
            <a:ext cx="5506664" cy="126483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HR role can review the complaints regarding the employee which only be viewed by HR are observed. The details of the employee as well as the role of the employee is shown in the respective figure. With this the HR can directly give a warning statement to the employee regarding the matter personally</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D290D305-AF42-A4EF-AB88-96F296EB2C4D}"/>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23</a:t>
            </a:r>
            <a:endParaRPr lang="en-IN" dirty="0"/>
          </a:p>
        </p:txBody>
      </p:sp>
    </p:spTree>
    <p:extLst>
      <p:ext uri="{BB962C8B-B14F-4D97-AF65-F5344CB8AC3E}">
        <p14:creationId xmlns:p14="http://schemas.microsoft.com/office/powerpoint/2010/main" val="1483626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8316"/>
            <a:ext cx="91440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Need of Project</a:t>
            </a:r>
            <a:endParaRPr lang="en-IN"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5" name="TextBox 4">
            <a:extLst>
              <a:ext uri="{FF2B5EF4-FFF2-40B4-BE49-F238E27FC236}">
                <a16:creationId xmlns:a16="http://schemas.microsoft.com/office/drawing/2014/main" id="{EC5F14AD-A5D2-A5C6-0D37-C4CF8832F25F}"/>
              </a:ext>
            </a:extLst>
          </p:cNvPr>
          <p:cNvSpPr txBox="1"/>
          <p:nvPr/>
        </p:nvSpPr>
        <p:spPr>
          <a:xfrm>
            <a:off x="0" y="1199069"/>
            <a:ext cx="9144000" cy="355994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The need for a </a:t>
            </a:r>
            <a:r>
              <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Enhanced E-HR Management System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stems from the growing complexity of modern organizations and the crucial role HR plays in managing human capital effectively. Here are some key points highlighting the necessity of such a system:</a:t>
            </a: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Human Resources (HR) Management System serves as a centralized hub for employee information, automating administrative tasks and enabling data-driven decision-making. By ensuring compliance with evolving regulations and streamlining processes like payroll and leave management, it empowers HR professionals to focus on strategic initiatives. Through intuitive self-service portals and enhanced communication channels, it fosters employee engagement and collaboration while adapting to organizational growth and complexity. In essence, it's a vital tool for modern businesses to optimize HR operations, promote transparency, and drive sustainable success through effective talent management</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Centralized Data Management: A Enhanced E-HR System provides a centralized platform to store and manage employee information such as personal details, job history, performance evaluations, training records, and benefits. This centralized database ensures data integrity, security, and accessibility.</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Streamlined Processes: Traditional paper-based HR processes can be time-consuming, error-prone, and inefficient. An Enhanced E-HR System automates routine administrative tasks such as payroll processing, leave management, and employee onboarding, thereby freeing up HR personnel to focus on strategic initiatives.</a:t>
            </a: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777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953B37-6565-1E3C-5D4D-1947027F109B}"/>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View survey result: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F825E69-F08A-C6C7-814F-8AAFD5363712}"/>
              </a:ext>
            </a:extLst>
          </p:cNvPr>
          <p:cNvPicPr>
            <a:picLocks noChangeAspect="1"/>
          </p:cNvPicPr>
          <p:nvPr/>
        </p:nvPicPr>
        <p:blipFill>
          <a:blip r:embed="rId2"/>
          <a:stretch>
            <a:fillRect/>
          </a:stretch>
        </p:blipFill>
        <p:spPr>
          <a:xfrm>
            <a:off x="90000" y="1152000"/>
            <a:ext cx="3587481" cy="2880000"/>
          </a:xfrm>
          <a:prstGeom prst="rect">
            <a:avLst/>
          </a:prstGeom>
        </p:spPr>
      </p:pic>
      <p:sp>
        <p:nvSpPr>
          <p:cNvPr id="6" name="TextBox 5">
            <a:extLst>
              <a:ext uri="{FF2B5EF4-FFF2-40B4-BE49-F238E27FC236}">
                <a16:creationId xmlns:a16="http://schemas.microsoft.com/office/drawing/2014/main" id="{773B1412-9AA0-1163-0C6B-827AA1E7F181}"/>
              </a:ext>
            </a:extLst>
          </p:cNvPr>
          <p:cNvSpPr txBox="1"/>
          <p:nvPr/>
        </p:nvSpPr>
        <p:spPr>
          <a:xfrm>
            <a:off x="3677480" y="1145900"/>
            <a:ext cx="5466519"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The window represents the results of the survey completed from every employee which provides the information to the HR regarding any issues directly. This helps the HR to get an insight of the environment problems faced by the employees. To view the answers set by the employee, the HR can click on the profile which will open a new window</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(figure 25)</a:t>
            </a:r>
            <a:r>
              <a:rPr lang="en-IN" sz="1400" dirty="0">
                <a:effectLst/>
                <a:latin typeface="Times New Roman" panose="02020603050405020304" pitchFamily="18" charset="0"/>
                <a:ea typeface="Calibri" panose="020F0502020204030204" pitchFamily="34" charset="0"/>
              </a:rPr>
              <a:t>.</a:t>
            </a:r>
            <a:endParaRPr lang="en-IN" dirty="0"/>
          </a:p>
        </p:txBody>
      </p:sp>
      <p:sp>
        <p:nvSpPr>
          <p:cNvPr id="2" name="TextBox 1">
            <a:extLst>
              <a:ext uri="{FF2B5EF4-FFF2-40B4-BE49-F238E27FC236}">
                <a16:creationId xmlns:a16="http://schemas.microsoft.com/office/drawing/2014/main" id="{89AA7D92-83AF-CEF0-818B-DCDD39839A9F}"/>
              </a:ext>
            </a:extLst>
          </p:cNvPr>
          <p:cNvSpPr txBox="1"/>
          <p:nvPr/>
        </p:nvSpPr>
        <p:spPr>
          <a:xfrm>
            <a:off x="1427293" y="39915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24</a:t>
            </a:r>
            <a:endParaRPr lang="en-IN" dirty="0"/>
          </a:p>
        </p:txBody>
      </p:sp>
    </p:spTree>
    <p:extLst>
      <p:ext uri="{BB962C8B-B14F-4D97-AF65-F5344CB8AC3E}">
        <p14:creationId xmlns:p14="http://schemas.microsoft.com/office/powerpoint/2010/main" val="1200023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EADD43-246A-342D-E93D-FD0F6E1D1166}"/>
              </a:ext>
            </a:extLst>
          </p:cNvPr>
          <p:cNvPicPr>
            <a:picLocks noChangeAspect="1"/>
          </p:cNvPicPr>
          <p:nvPr/>
        </p:nvPicPr>
        <p:blipFill>
          <a:blip r:embed="rId2"/>
          <a:stretch>
            <a:fillRect/>
          </a:stretch>
        </p:blipFill>
        <p:spPr>
          <a:xfrm>
            <a:off x="90000" y="1152000"/>
            <a:ext cx="5517911" cy="2880000"/>
          </a:xfrm>
          <a:prstGeom prst="rect">
            <a:avLst/>
          </a:prstGeom>
        </p:spPr>
      </p:pic>
      <p:sp>
        <p:nvSpPr>
          <p:cNvPr id="4" name="TextBox 3">
            <a:extLst>
              <a:ext uri="{FF2B5EF4-FFF2-40B4-BE49-F238E27FC236}">
                <a16:creationId xmlns:a16="http://schemas.microsoft.com/office/drawing/2014/main" id="{6292B4DF-9BB5-8620-B8CC-317CE5AB725F}"/>
              </a:ext>
            </a:extLst>
          </p:cNvPr>
          <p:cNvSpPr txBox="1"/>
          <p:nvPr/>
        </p:nvSpPr>
        <p:spPr>
          <a:xfrm>
            <a:off x="5607911" y="1152000"/>
            <a:ext cx="3536089"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on a particular profile which has submitted the survey answers, the HR can review the answers shown along with the questions.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51E391D-0493-E1FA-6221-A3288AF28D21}"/>
              </a:ext>
            </a:extLst>
          </p:cNvPr>
          <p:cNvSpPr txBox="1"/>
          <p:nvPr/>
        </p:nvSpPr>
        <p:spPr>
          <a:xfrm>
            <a:off x="2392508"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25</a:t>
            </a:r>
            <a:endParaRPr lang="en-IN" dirty="0"/>
          </a:p>
        </p:txBody>
      </p:sp>
    </p:spTree>
    <p:extLst>
      <p:ext uri="{BB962C8B-B14F-4D97-AF65-F5344CB8AC3E}">
        <p14:creationId xmlns:p14="http://schemas.microsoft.com/office/powerpoint/2010/main" val="1227350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8A8A41-57F9-FAA3-7A28-581EF5D6768E}"/>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For HR: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5FFE5F7-4A46-1B38-BE89-F6C49A0BD055}"/>
              </a:ext>
            </a:extLst>
          </p:cNvPr>
          <p:cNvPicPr>
            <a:picLocks noChangeAspect="1"/>
          </p:cNvPicPr>
          <p:nvPr/>
        </p:nvPicPr>
        <p:blipFill>
          <a:blip r:embed="rId2"/>
          <a:stretch>
            <a:fillRect/>
          </a:stretch>
        </p:blipFill>
        <p:spPr>
          <a:xfrm>
            <a:off x="90000" y="1152000"/>
            <a:ext cx="3569744" cy="2880000"/>
          </a:xfrm>
          <a:prstGeom prst="rect">
            <a:avLst/>
          </a:prstGeom>
        </p:spPr>
      </p:pic>
      <p:sp>
        <p:nvSpPr>
          <p:cNvPr id="6" name="TextBox 5">
            <a:extLst>
              <a:ext uri="{FF2B5EF4-FFF2-40B4-BE49-F238E27FC236}">
                <a16:creationId xmlns:a16="http://schemas.microsoft.com/office/drawing/2014/main" id="{966AA790-A89F-A73F-4E11-D9BF0F5EF945}"/>
              </a:ext>
            </a:extLst>
          </p:cNvPr>
          <p:cNvSpPr txBox="1"/>
          <p:nvPr/>
        </p:nvSpPr>
        <p:spPr>
          <a:xfrm>
            <a:off x="3659744" y="1152000"/>
            <a:ext cx="548425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Profile screen represents the details for the HR which shows the Name, EID, Role, Designation, Salary, Hours Attended, Bonus and Sick days leave/ Vacation days leave. The user is also able to change its password through this screen.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91910401-4A33-FBC5-32AA-837C2C7AF2A3}"/>
              </a:ext>
            </a:extLst>
          </p:cNvPr>
          <p:cNvSpPr txBox="1"/>
          <p:nvPr/>
        </p:nvSpPr>
        <p:spPr>
          <a:xfrm>
            <a:off x="141842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26</a:t>
            </a:r>
            <a:endParaRPr lang="en-IN" dirty="0"/>
          </a:p>
        </p:txBody>
      </p:sp>
    </p:spTree>
    <p:extLst>
      <p:ext uri="{BB962C8B-B14F-4D97-AF65-F5344CB8AC3E}">
        <p14:creationId xmlns:p14="http://schemas.microsoft.com/office/powerpoint/2010/main" val="1685868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060965-A926-565C-0B56-07D75D133A7F}"/>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Manager Window:</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C4982F3-8CF2-2B76-D5EC-F5D7D68C189C}"/>
              </a:ext>
            </a:extLst>
          </p:cNvPr>
          <p:cNvPicPr>
            <a:picLocks noChangeAspect="1"/>
          </p:cNvPicPr>
          <p:nvPr/>
        </p:nvPicPr>
        <p:blipFill>
          <a:blip r:embed="rId2"/>
          <a:stretch>
            <a:fillRect/>
          </a:stretch>
        </p:blipFill>
        <p:spPr>
          <a:xfrm>
            <a:off x="90000" y="1152000"/>
            <a:ext cx="3655073" cy="2880000"/>
          </a:xfrm>
          <a:prstGeom prst="rect">
            <a:avLst/>
          </a:prstGeom>
        </p:spPr>
      </p:pic>
      <p:sp>
        <p:nvSpPr>
          <p:cNvPr id="6" name="TextBox 5">
            <a:extLst>
              <a:ext uri="{FF2B5EF4-FFF2-40B4-BE49-F238E27FC236}">
                <a16:creationId xmlns:a16="http://schemas.microsoft.com/office/drawing/2014/main" id="{093B6351-8696-91E7-DCE2-15B500252AF3}"/>
              </a:ext>
            </a:extLst>
          </p:cNvPr>
          <p:cNvSpPr txBox="1"/>
          <p:nvPr/>
        </p:nvSpPr>
        <p:spPr>
          <a:xfrm>
            <a:off x="3745072" y="1152000"/>
            <a:ext cx="5398927" cy="2155590"/>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that is shown to the user who logs in at the manager level, the user has the options to approve performance reviews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28</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approve vacation/sick leaves (figure 30), apply for self resignation (figure 33), assign promotion for an employee (figure 34), approve an specific employee’s resignation request (figure 36), request bonus for an employee (figure 37) and submit their own performance review for the HR to check (figure 39). This window also has buttons to view the profile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0) and to logout from the login which will take the user back to the main login screen (figure 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9EF0A3E-69C2-E5E4-FFC9-7238D7F8B12E}"/>
              </a:ext>
            </a:extLst>
          </p:cNvPr>
          <p:cNvSpPr txBox="1"/>
          <p:nvPr/>
        </p:nvSpPr>
        <p:spPr>
          <a:xfrm>
            <a:off x="1461089"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27</a:t>
            </a:r>
            <a:endParaRPr lang="en-IN" dirty="0"/>
          </a:p>
        </p:txBody>
      </p:sp>
    </p:spTree>
    <p:extLst>
      <p:ext uri="{BB962C8B-B14F-4D97-AF65-F5344CB8AC3E}">
        <p14:creationId xmlns:p14="http://schemas.microsoft.com/office/powerpoint/2010/main" val="2847788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2613AF-3E44-ED72-C05D-EA61417B057D}"/>
              </a:ext>
            </a:extLst>
          </p:cNvPr>
          <p:cNvSpPr txBox="1"/>
          <p:nvPr/>
        </p:nvSpPr>
        <p:spPr>
          <a:xfrm>
            <a:off x="-54000" y="756000"/>
            <a:ext cx="4578772" cy="30777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Performance Review Approval: -</a:t>
            </a:r>
            <a:endParaRPr lang="en-IN" dirty="0"/>
          </a:p>
        </p:txBody>
      </p:sp>
      <p:pic>
        <p:nvPicPr>
          <p:cNvPr id="4" name="Picture 3">
            <a:extLst>
              <a:ext uri="{FF2B5EF4-FFF2-40B4-BE49-F238E27FC236}">
                <a16:creationId xmlns:a16="http://schemas.microsoft.com/office/drawing/2014/main" id="{6469D7AD-29CD-CFF9-E304-DF8E6420B258}"/>
              </a:ext>
            </a:extLst>
          </p:cNvPr>
          <p:cNvPicPr>
            <a:picLocks noChangeAspect="1"/>
          </p:cNvPicPr>
          <p:nvPr/>
        </p:nvPicPr>
        <p:blipFill rotWithShape="1">
          <a:blip r:embed="rId2"/>
          <a:srcRect b="1033"/>
          <a:stretch/>
        </p:blipFill>
        <p:spPr bwMode="auto">
          <a:xfrm>
            <a:off x="90000" y="1152000"/>
            <a:ext cx="3568764" cy="28800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78BF5B6-79E0-E5FA-E1D8-5011BEC07412}"/>
              </a:ext>
            </a:extLst>
          </p:cNvPr>
          <p:cNvSpPr txBox="1"/>
          <p:nvPr/>
        </p:nvSpPr>
        <p:spPr>
          <a:xfrm>
            <a:off x="3658764" y="1152000"/>
            <a:ext cx="5485236"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Opens a new window when the approve performance review button is clicked, this displays the list of employees who have filled their quarterly and annual reports separately, clicking each employee’s name will give the information they have filled, that performance review can then be approved or denied by the manager.</a:t>
            </a:r>
            <a:endParaRPr lang="en-IN" dirty="0"/>
          </a:p>
        </p:txBody>
      </p:sp>
      <p:sp>
        <p:nvSpPr>
          <p:cNvPr id="2" name="TextBox 1">
            <a:extLst>
              <a:ext uri="{FF2B5EF4-FFF2-40B4-BE49-F238E27FC236}">
                <a16:creationId xmlns:a16="http://schemas.microsoft.com/office/drawing/2014/main" id="{E5168ECC-7A35-9ACC-8341-89C26143A986}"/>
              </a:ext>
            </a:extLst>
          </p:cNvPr>
          <p:cNvSpPr txBox="1"/>
          <p:nvPr/>
        </p:nvSpPr>
        <p:spPr>
          <a:xfrm>
            <a:off x="1417935" y="3994809"/>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28</a:t>
            </a:r>
            <a:endParaRPr lang="en-IN" dirty="0"/>
          </a:p>
        </p:txBody>
      </p:sp>
    </p:spTree>
    <p:extLst>
      <p:ext uri="{BB962C8B-B14F-4D97-AF65-F5344CB8AC3E}">
        <p14:creationId xmlns:p14="http://schemas.microsoft.com/office/powerpoint/2010/main" val="291304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AB4087-7DDC-6514-BEC4-42F81861B81F}"/>
              </a:ext>
            </a:extLst>
          </p:cNvPr>
          <p:cNvPicPr>
            <a:picLocks noChangeAspect="1"/>
          </p:cNvPicPr>
          <p:nvPr/>
        </p:nvPicPr>
        <p:blipFill>
          <a:blip r:embed="rId2"/>
          <a:stretch>
            <a:fillRect/>
          </a:stretch>
        </p:blipFill>
        <p:spPr>
          <a:xfrm>
            <a:off x="90000" y="1152000"/>
            <a:ext cx="3683559" cy="2880000"/>
          </a:xfrm>
          <a:prstGeom prst="rect">
            <a:avLst/>
          </a:prstGeom>
        </p:spPr>
      </p:pic>
      <p:sp>
        <p:nvSpPr>
          <p:cNvPr id="4" name="TextBox 3">
            <a:extLst>
              <a:ext uri="{FF2B5EF4-FFF2-40B4-BE49-F238E27FC236}">
                <a16:creationId xmlns:a16="http://schemas.microsoft.com/office/drawing/2014/main" id="{A7ED5FF3-4CA9-30D3-1C2D-E1A55F01BF76}"/>
              </a:ext>
            </a:extLst>
          </p:cNvPr>
          <p:cNvSpPr txBox="1"/>
          <p:nvPr/>
        </p:nvSpPr>
        <p:spPr>
          <a:xfrm>
            <a:off x="3773558" y="1152000"/>
            <a:ext cx="5370441"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Shows the details of the performance review filled in by the employee along with approve and deny buttons for the performance review.</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0563DC3-974E-FF10-A2EF-8CF774CED109}"/>
              </a:ext>
            </a:extLst>
          </p:cNvPr>
          <p:cNvSpPr txBox="1"/>
          <p:nvPr/>
        </p:nvSpPr>
        <p:spPr>
          <a:xfrm>
            <a:off x="1475332" y="4021242"/>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29</a:t>
            </a:r>
            <a:endParaRPr lang="en-IN" dirty="0"/>
          </a:p>
        </p:txBody>
      </p:sp>
    </p:spTree>
    <p:extLst>
      <p:ext uri="{BB962C8B-B14F-4D97-AF65-F5344CB8AC3E}">
        <p14:creationId xmlns:p14="http://schemas.microsoft.com/office/powerpoint/2010/main" val="3097148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1D300E-8CBA-E11E-A12D-26E32951940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Vacations and Sick Leaves: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ED3E91D-AB36-C88B-4CA6-598D79BDF9AD}"/>
              </a:ext>
            </a:extLst>
          </p:cNvPr>
          <p:cNvPicPr>
            <a:picLocks noChangeAspect="1"/>
          </p:cNvPicPr>
          <p:nvPr/>
        </p:nvPicPr>
        <p:blipFill>
          <a:blip r:embed="rId2"/>
          <a:stretch>
            <a:fillRect/>
          </a:stretch>
        </p:blipFill>
        <p:spPr>
          <a:xfrm>
            <a:off x="90000" y="1152000"/>
            <a:ext cx="4109228" cy="2880000"/>
          </a:xfrm>
          <a:prstGeom prst="rect">
            <a:avLst/>
          </a:prstGeom>
        </p:spPr>
      </p:pic>
      <p:sp>
        <p:nvSpPr>
          <p:cNvPr id="6" name="TextBox 5">
            <a:extLst>
              <a:ext uri="{FF2B5EF4-FFF2-40B4-BE49-F238E27FC236}">
                <a16:creationId xmlns:a16="http://schemas.microsoft.com/office/drawing/2014/main" id="{85C12936-C779-5A05-BCCB-CA0131FD1B6E}"/>
              </a:ext>
            </a:extLst>
          </p:cNvPr>
          <p:cNvSpPr txBox="1"/>
          <p:nvPr/>
        </p:nvSpPr>
        <p:spPr>
          <a:xfrm>
            <a:off x="4199228" y="1152000"/>
            <a:ext cx="4944772" cy="1336135"/>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list of employees whose vacation and sick leave approvals are still pending will be shown in separate list here, the Manager can then click on each user’s name and view the details filled in.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Details for vacations days (figure 31) and sick days (figure 32) are shown separately to reduce confusion for the Manager.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32BB4860-1A71-2A3E-04AF-8E85877D7F5C}"/>
              </a:ext>
            </a:extLst>
          </p:cNvPr>
          <p:cNvSpPr txBox="1"/>
          <p:nvPr/>
        </p:nvSpPr>
        <p:spPr>
          <a:xfrm>
            <a:off x="1688167" y="400184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30</a:t>
            </a:r>
            <a:endParaRPr lang="en-IN" dirty="0"/>
          </a:p>
        </p:txBody>
      </p:sp>
    </p:spTree>
    <p:extLst>
      <p:ext uri="{BB962C8B-B14F-4D97-AF65-F5344CB8AC3E}">
        <p14:creationId xmlns:p14="http://schemas.microsoft.com/office/powerpoint/2010/main" val="1834656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7CE1B-764E-4068-288A-CE3236C3030E}"/>
              </a:ext>
            </a:extLst>
          </p:cNvPr>
          <p:cNvPicPr>
            <a:picLocks noChangeAspect="1"/>
          </p:cNvPicPr>
          <p:nvPr/>
        </p:nvPicPr>
        <p:blipFill>
          <a:blip r:embed="rId2"/>
          <a:stretch>
            <a:fillRect/>
          </a:stretch>
        </p:blipFill>
        <p:spPr>
          <a:xfrm>
            <a:off x="90000" y="1152000"/>
            <a:ext cx="4108428" cy="2880000"/>
          </a:xfrm>
          <a:prstGeom prst="rect">
            <a:avLst/>
          </a:prstGeom>
        </p:spPr>
      </p:pic>
      <p:sp>
        <p:nvSpPr>
          <p:cNvPr id="4" name="TextBox 3">
            <a:extLst>
              <a:ext uri="{FF2B5EF4-FFF2-40B4-BE49-F238E27FC236}">
                <a16:creationId xmlns:a16="http://schemas.microsoft.com/office/drawing/2014/main" id="{F89D5BE0-9E53-053F-1D4C-F7BB79A4EADA}"/>
              </a:ext>
            </a:extLst>
          </p:cNvPr>
          <p:cNvSpPr txBox="1"/>
          <p:nvPr/>
        </p:nvSpPr>
        <p:spPr>
          <a:xfrm>
            <a:off x="4198428" y="1152000"/>
            <a:ext cx="4945572"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Shows the number of vacation days requested along with buttons to the approve or deny the request by the employee.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26489C2-AD70-F6CF-F41C-26C10881EC77}"/>
              </a:ext>
            </a:extLst>
          </p:cNvPr>
          <p:cNvSpPr txBox="1"/>
          <p:nvPr/>
        </p:nvSpPr>
        <p:spPr>
          <a:xfrm>
            <a:off x="1687767"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31</a:t>
            </a:r>
            <a:endParaRPr lang="en-IN" dirty="0"/>
          </a:p>
        </p:txBody>
      </p:sp>
    </p:spTree>
    <p:extLst>
      <p:ext uri="{BB962C8B-B14F-4D97-AF65-F5344CB8AC3E}">
        <p14:creationId xmlns:p14="http://schemas.microsoft.com/office/powerpoint/2010/main" val="673634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28A4D5-79BC-B959-025D-51B3203509CD}"/>
              </a:ext>
            </a:extLst>
          </p:cNvPr>
          <p:cNvPicPr>
            <a:picLocks noChangeAspect="1"/>
          </p:cNvPicPr>
          <p:nvPr/>
        </p:nvPicPr>
        <p:blipFill>
          <a:blip r:embed="rId2"/>
          <a:stretch>
            <a:fillRect/>
          </a:stretch>
        </p:blipFill>
        <p:spPr>
          <a:xfrm>
            <a:off x="90000" y="1152000"/>
            <a:ext cx="4108563" cy="2880000"/>
          </a:xfrm>
          <a:prstGeom prst="rect">
            <a:avLst/>
          </a:prstGeom>
        </p:spPr>
      </p:pic>
      <p:sp>
        <p:nvSpPr>
          <p:cNvPr id="4" name="TextBox 3">
            <a:extLst>
              <a:ext uri="{FF2B5EF4-FFF2-40B4-BE49-F238E27FC236}">
                <a16:creationId xmlns:a16="http://schemas.microsoft.com/office/drawing/2014/main" id="{82EA8E07-1700-5FFA-0E4F-E1E0EB037361}"/>
              </a:ext>
            </a:extLst>
          </p:cNvPr>
          <p:cNvSpPr txBox="1"/>
          <p:nvPr/>
        </p:nvSpPr>
        <p:spPr>
          <a:xfrm>
            <a:off x="4198563" y="1152000"/>
            <a:ext cx="4945437" cy="523220"/>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Shows the number of sick days requested along with buttons to the approve or deny the request by the employee.</a:t>
            </a:r>
            <a:endParaRPr lang="en-IN" dirty="0"/>
          </a:p>
        </p:txBody>
      </p:sp>
      <p:sp>
        <p:nvSpPr>
          <p:cNvPr id="3" name="TextBox 2">
            <a:extLst>
              <a:ext uri="{FF2B5EF4-FFF2-40B4-BE49-F238E27FC236}">
                <a16:creationId xmlns:a16="http://schemas.microsoft.com/office/drawing/2014/main" id="{AE02D5BB-A84C-1C4A-8077-315DEDF100B0}"/>
              </a:ext>
            </a:extLst>
          </p:cNvPr>
          <p:cNvSpPr txBox="1"/>
          <p:nvPr/>
        </p:nvSpPr>
        <p:spPr>
          <a:xfrm>
            <a:off x="1687834"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32</a:t>
            </a:r>
            <a:endParaRPr lang="en-IN" dirty="0"/>
          </a:p>
        </p:txBody>
      </p:sp>
    </p:spTree>
    <p:extLst>
      <p:ext uri="{BB962C8B-B14F-4D97-AF65-F5344CB8AC3E}">
        <p14:creationId xmlns:p14="http://schemas.microsoft.com/office/powerpoint/2010/main" val="908623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D0EDCE-9440-6489-7DBD-F8D21086DD40}"/>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B53CBCA-6AEF-B0B9-70DA-37CFD32044EE}"/>
              </a:ext>
            </a:extLst>
          </p:cNvPr>
          <p:cNvPicPr>
            <a:picLocks noChangeAspect="1"/>
          </p:cNvPicPr>
          <p:nvPr/>
        </p:nvPicPr>
        <p:blipFill>
          <a:blip r:embed="rId2"/>
          <a:stretch>
            <a:fillRect/>
          </a:stretch>
        </p:blipFill>
        <p:spPr>
          <a:xfrm>
            <a:off x="90000" y="1152000"/>
            <a:ext cx="3585501" cy="2880000"/>
          </a:xfrm>
          <a:prstGeom prst="rect">
            <a:avLst/>
          </a:prstGeom>
        </p:spPr>
      </p:pic>
      <p:sp>
        <p:nvSpPr>
          <p:cNvPr id="6" name="TextBox 5">
            <a:extLst>
              <a:ext uri="{FF2B5EF4-FFF2-40B4-BE49-F238E27FC236}">
                <a16:creationId xmlns:a16="http://schemas.microsoft.com/office/drawing/2014/main" id="{35FC6F77-B3C7-0493-CD1D-52A4655E2004}"/>
              </a:ext>
            </a:extLst>
          </p:cNvPr>
          <p:cNvSpPr txBox="1"/>
          <p:nvPr/>
        </p:nvSpPr>
        <p:spPr>
          <a:xfrm>
            <a:off x="3675500" y="1152000"/>
            <a:ext cx="5468499"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apply for resignation this window will give you a textbox which when submitted will send your application for resignation.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979BA19-E9A5-6E6B-DA8F-089AE602DC73}"/>
              </a:ext>
            </a:extLst>
          </p:cNvPr>
          <p:cNvSpPr txBox="1"/>
          <p:nvPr/>
        </p:nvSpPr>
        <p:spPr>
          <a:xfrm>
            <a:off x="1426303" y="4015911"/>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33</a:t>
            </a:r>
            <a:endParaRPr lang="en-IN" dirty="0"/>
          </a:p>
        </p:txBody>
      </p:sp>
    </p:spTree>
    <p:extLst>
      <p:ext uri="{BB962C8B-B14F-4D97-AF65-F5344CB8AC3E}">
        <p14:creationId xmlns:p14="http://schemas.microsoft.com/office/powerpoint/2010/main" val="1700520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38686" y="797025"/>
            <a:ext cx="9221372"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Problem Statement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8">
            <a:extLst>
              <a:ext uri="{FF2B5EF4-FFF2-40B4-BE49-F238E27FC236}">
                <a16:creationId xmlns:a16="http://schemas.microsoft.com/office/drawing/2014/main" id="{9F8DD1E4-7B2A-C3A3-1F83-A4E796D35539}"/>
              </a:ext>
            </a:extLst>
          </p:cNvPr>
          <p:cNvSpPr/>
          <p:nvPr/>
        </p:nvSpPr>
        <p:spPr>
          <a:xfrm>
            <a:off x="1" y="1167618"/>
            <a:ext cx="9059594" cy="32426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0" name="Rectangle 9">
            <a:extLst>
              <a:ext uri="{FF2B5EF4-FFF2-40B4-BE49-F238E27FC236}">
                <a16:creationId xmlns:a16="http://schemas.microsoft.com/office/drawing/2014/main" id="{DB3E7344-EC78-316D-A175-C6A008AFC9C6}"/>
              </a:ext>
            </a:extLst>
          </p:cNvPr>
          <p:cNvSpPr/>
          <p:nvPr/>
        </p:nvSpPr>
        <p:spPr>
          <a:xfrm>
            <a:off x="0" y="1167618"/>
            <a:ext cx="9143999" cy="33724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A0976B2D-6590-B841-61A1-112552219595}"/>
              </a:ext>
            </a:extLst>
          </p:cNvPr>
          <p:cNvSpPr txBox="1"/>
          <p:nvPr/>
        </p:nvSpPr>
        <p:spPr>
          <a:xfrm>
            <a:off x="0" y="1167618"/>
            <a:ext cx="9143999" cy="1384995"/>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Inefficient and disjointed human resources (HR) management processes within our organization hinder productivity, compliance, and employee engagement. Manual handling of tasks such as employee data management, payroll processing, leave tracking, and performance evaluations results in errors, delays, and suboptimal decision-making. Lack of a centralized Enhanced E-HR System leads to data fragmentation, compliance risks, and difficulty in accessing real-time insights for strategic workforce planning. Moreover, the absence of streamlined communication channels and self-service options undermines employee satisfaction and engagement levels. To address these challenges and enhance organizational efficiency, there is a critical need for the implementation of a comprehensive Enhanced E-HR System that integrates seamlessly with existing workflows, ensures regulatory compliance, empowers employees, and enables data-driven decision-making processes.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308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F7C39-C795-62D3-22FE-B731845C43B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Assign for promotion: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91A68F8-F266-FE37-0586-99EA8E16A30F}"/>
              </a:ext>
            </a:extLst>
          </p:cNvPr>
          <p:cNvPicPr>
            <a:picLocks noChangeAspect="1"/>
          </p:cNvPicPr>
          <p:nvPr/>
        </p:nvPicPr>
        <p:blipFill>
          <a:blip r:embed="rId2"/>
          <a:stretch>
            <a:fillRect/>
          </a:stretch>
        </p:blipFill>
        <p:spPr>
          <a:xfrm>
            <a:off x="90000" y="1152000"/>
            <a:ext cx="3631584" cy="2880000"/>
          </a:xfrm>
          <a:prstGeom prst="rect">
            <a:avLst/>
          </a:prstGeom>
        </p:spPr>
      </p:pic>
      <p:sp>
        <p:nvSpPr>
          <p:cNvPr id="6" name="TextBox 5">
            <a:extLst>
              <a:ext uri="{FF2B5EF4-FFF2-40B4-BE49-F238E27FC236}">
                <a16:creationId xmlns:a16="http://schemas.microsoft.com/office/drawing/2014/main" id="{DC942F79-9735-AAE0-6002-91DD0CB9B2C2}"/>
              </a:ext>
            </a:extLst>
          </p:cNvPr>
          <p:cNvSpPr txBox="1"/>
          <p:nvPr/>
        </p:nvSpPr>
        <p:spPr>
          <a:xfrm>
            <a:off x="3721584" y="1152000"/>
            <a:ext cx="542241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t>
            </a:r>
            <a:r>
              <a:rPr lang="en-IN" kern="100" dirty="0">
                <a:latin typeface="Times New Roman" panose="02020603050405020304" pitchFamily="18" charset="0"/>
                <a:ea typeface="Calibri" panose="020F0502020204030204" pitchFamily="34" charset="0"/>
                <a:cs typeface="Times New Roman" panose="02020603050405020304" pitchFamily="18" charset="0"/>
              </a:rPr>
              <a:t>promote</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button highlights itself which can then be clicked to approve the promotion.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91E1146B-5567-9BE9-A677-642DF3278A69}"/>
              </a:ext>
            </a:extLst>
          </p:cNvPr>
          <p:cNvSpPr txBox="1"/>
          <p:nvPr/>
        </p:nvSpPr>
        <p:spPr>
          <a:xfrm>
            <a:off x="144934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34</a:t>
            </a:r>
            <a:endParaRPr lang="en-IN" dirty="0"/>
          </a:p>
        </p:txBody>
      </p:sp>
    </p:spTree>
    <p:extLst>
      <p:ext uri="{BB962C8B-B14F-4D97-AF65-F5344CB8AC3E}">
        <p14:creationId xmlns:p14="http://schemas.microsoft.com/office/powerpoint/2010/main" val="66478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E011DB-1286-5199-9709-155B43D10F03}"/>
              </a:ext>
            </a:extLst>
          </p:cNvPr>
          <p:cNvSpPr txBox="1"/>
          <p:nvPr/>
        </p:nvSpPr>
        <p:spPr>
          <a:xfrm>
            <a:off x="3637280" y="1152000"/>
            <a:ext cx="5506720"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In this figure with the request of promotion for the employee, the updated salary needs to be entered along with the new designation after which the request is sent to the HR for final approval after which the updated details are put into effect.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3F5EFDF-661F-3F08-928D-EBD065DB7788}"/>
              </a:ext>
            </a:extLst>
          </p:cNvPr>
          <p:cNvSpPr txBox="1"/>
          <p:nvPr/>
        </p:nvSpPr>
        <p:spPr>
          <a:xfrm>
            <a:off x="149565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35</a:t>
            </a:r>
            <a:endParaRPr lang="en-IN" dirty="0"/>
          </a:p>
        </p:txBody>
      </p:sp>
      <p:pic>
        <p:nvPicPr>
          <p:cNvPr id="6" name="Picture 5">
            <a:extLst>
              <a:ext uri="{FF2B5EF4-FFF2-40B4-BE49-F238E27FC236}">
                <a16:creationId xmlns:a16="http://schemas.microsoft.com/office/drawing/2014/main" id="{A4D93B68-7E35-29F7-4421-A4966EC41B39}"/>
              </a:ext>
            </a:extLst>
          </p:cNvPr>
          <p:cNvPicPr>
            <a:picLocks noChangeAspect="1"/>
          </p:cNvPicPr>
          <p:nvPr/>
        </p:nvPicPr>
        <p:blipFill>
          <a:blip r:embed="rId2"/>
          <a:stretch>
            <a:fillRect/>
          </a:stretch>
        </p:blipFill>
        <p:spPr>
          <a:xfrm>
            <a:off x="90000" y="1152000"/>
            <a:ext cx="3547279" cy="2880000"/>
          </a:xfrm>
          <a:prstGeom prst="rect">
            <a:avLst/>
          </a:prstGeom>
        </p:spPr>
      </p:pic>
    </p:spTree>
    <p:extLst>
      <p:ext uri="{BB962C8B-B14F-4D97-AF65-F5344CB8AC3E}">
        <p14:creationId xmlns:p14="http://schemas.microsoft.com/office/powerpoint/2010/main" val="2107205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E3BC4C-83D9-6435-9BBF-4584BBE8A2DE}"/>
              </a:ext>
            </a:extLst>
          </p:cNvPr>
          <p:cNvSpPr txBox="1"/>
          <p:nvPr/>
        </p:nvSpPr>
        <p:spPr>
          <a:xfrm>
            <a:off x="-54000" y="756000"/>
            <a:ext cx="4578772" cy="307392"/>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Approve resignation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132EE71-1E51-83B2-CDBE-051913ACCFDC}"/>
              </a:ext>
            </a:extLst>
          </p:cNvPr>
          <p:cNvSpPr txBox="1"/>
          <p:nvPr/>
        </p:nvSpPr>
        <p:spPr>
          <a:xfrm>
            <a:off x="3637280" y="1152000"/>
            <a:ext cx="5506720"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3C20D4E-7429-F2A8-3ED5-92A689BA7DCE}"/>
              </a:ext>
            </a:extLst>
          </p:cNvPr>
          <p:cNvSpPr txBox="1"/>
          <p:nvPr/>
        </p:nvSpPr>
        <p:spPr>
          <a:xfrm>
            <a:off x="1407192"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36</a:t>
            </a:r>
            <a:endParaRPr lang="en-IN" dirty="0"/>
          </a:p>
        </p:txBody>
      </p:sp>
      <p:pic>
        <p:nvPicPr>
          <p:cNvPr id="7" name="Picture 6">
            <a:extLst>
              <a:ext uri="{FF2B5EF4-FFF2-40B4-BE49-F238E27FC236}">
                <a16:creationId xmlns:a16="http://schemas.microsoft.com/office/drawing/2014/main" id="{5392BD77-8978-D909-6558-2D8A582192D7}"/>
              </a:ext>
            </a:extLst>
          </p:cNvPr>
          <p:cNvPicPr>
            <a:picLocks noChangeAspect="1"/>
          </p:cNvPicPr>
          <p:nvPr/>
        </p:nvPicPr>
        <p:blipFill>
          <a:blip r:embed="rId2"/>
          <a:stretch>
            <a:fillRect/>
          </a:stretch>
        </p:blipFill>
        <p:spPr>
          <a:xfrm>
            <a:off x="90000" y="1152000"/>
            <a:ext cx="3547279" cy="2880000"/>
          </a:xfrm>
          <a:prstGeom prst="rect">
            <a:avLst/>
          </a:prstGeom>
        </p:spPr>
      </p:pic>
    </p:spTree>
    <p:extLst>
      <p:ext uri="{BB962C8B-B14F-4D97-AF65-F5344CB8AC3E}">
        <p14:creationId xmlns:p14="http://schemas.microsoft.com/office/powerpoint/2010/main" val="181906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16B943-017B-FC1E-9A9F-09B3BB631F9F}"/>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Request for Bonus: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5BF4427-0482-322C-DD6A-6CE19E5C18DE}"/>
              </a:ext>
            </a:extLst>
          </p:cNvPr>
          <p:cNvPicPr>
            <a:picLocks noChangeAspect="1"/>
          </p:cNvPicPr>
          <p:nvPr/>
        </p:nvPicPr>
        <p:blipFill>
          <a:blip r:embed="rId2"/>
          <a:stretch>
            <a:fillRect/>
          </a:stretch>
        </p:blipFill>
        <p:spPr>
          <a:xfrm>
            <a:off x="90000" y="1152000"/>
            <a:ext cx="3547336" cy="2880000"/>
          </a:xfrm>
          <a:prstGeom prst="rect">
            <a:avLst/>
          </a:prstGeom>
        </p:spPr>
      </p:pic>
      <p:sp>
        <p:nvSpPr>
          <p:cNvPr id="6" name="TextBox 5">
            <a:extLst>
              <a:ext uri="{FF2B5EF4-FFF2-40B4-BE49-F238E27FC236}">
                <a16:creationId xmlns:a16="http://schemas.microsoft.com/office/drawing/2014/main" id="{4A69C46F-DE59-D28C-DE24-64A1DC3202E0}"/>
              </a:ext>
            </a:extLst>
          </p:cNvPr>
          <p:cNvSpPr txBox="1"/>
          <p:nvPr/>
        </p:nvSpPr>
        <p:spPr>
          <a:xfrm>
            <a:off x="3637336" y="1152000"/>
            <a:ext cx="5506664"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When the Request for Bonus button is clicked, this new window is shown to the Manager, from where the they can choose which employee deserves the bonus and click on that employee’s login. Clicking on a particular login will open a new window</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(figure 38)</a:t>
            </a:r>
            <a:r>
              <a:rPr lang="en-IN" sz="1400" dirty="0">
                <a:effectLst/>
                <a:latin typeface="Times New Roman" panose="02020603050405020304" pitchFamily="18" charset="0"/>
                <a:ea typeface="Calibri" panose="020F0502020204030204" pitchFamily="34" charset="0"/>
              </a:rPr>
              <a:t>.</a:t>
            </a:r>
            <a:endParaRPr lang="en-IN" dirty="0"/>
          </a:p>
        </p:txBody>
      </p:sp>
      <p:sp>
        <p:nvSpPr>
          <p:cNvPr id="2" name="TextBox 1">
            <a:extLst>
              <a:ext uri="{FF2B5EF4-FFF2-40B4-BE49-F238E27FC236}">
                <a16:creationId xmlns:a16="http://schemas.microsoft.com/office/drawing/2014/main" id="{FB091ADE-5994-31DE-7887-3659F87F430F}"/>
              </a:ext>
            </a:extLst>
          </p:cNvPr>
          <p:cNvSpPr txBox="1"/>
          <p:nvPr/>
        </p:nvSpPr>
        <p:spPr>
          <a:xfrm>
            <a:off x="140722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37</a:t>
            </a:r>
            <a:endParaRPr lang="en-IN" dirty="0"/>
          </a:p>
        </p:txBody>
      </p:sp>
    </p:spTree>
    <p:extLst>
      <p:ext uri="{BB962C8B-B14F-4D97-AF65-F5344CB8AC3E}">
        <p14:creationId xmlns:p14="http://schemas.microsoft.com/office/powerpoint/2010/main" val="2792988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0E5CB2-8167-B77D-FBC4-226B81E49D52}"/>
              </a:ext>
            </a:extLst>
          </p:cNvPr>
          <p:cNvPicPr>
            <a:picLocks noChangeAspect="1"/>
          </p:cNvPicPr>
          <p:nvPr/>
        </p:nvPicPr>
        <p:blipFill>
          <a:blip r:embed="rId2"/>
          <a:stretch>
            <a:fillRect/>
          </a:stretch>
        </p:blipFill>
        <p:spPr>
          <a:xfrm>
            <a:off x="90000" y="1152000"/>
            <a:ext cx="4108564" cy="2880000"/>
          </a:xfrm>
          <a:prstGeom prst="rect">
            <a:avLst/>
          </a:prstGeom>
        </p:spPr>
      </p:pic>
      <p:sp>
        <p:nvSpPr>
          <p:cNvPr id="4" name="TextBox 3">
            <a:extLst>
              <a:ext uri="{FF2B5EF4-FFF2-40B4-BE49-F238E27FC236}">
                <a16:creationId xmlns:a16="http://schemas.microsoft.com/office/drawing/2014/main" id="{DB8B7798-0509-95BE-FA8C-72CE7F0D6D6D}"/>
              </a:ext>
            </a:extLst>
          </p:cNvPr>
          <p:cNvSpPr txBox="1"/>
          <p:nvPr/>
        </p:nvSpPr>
        <p:spPr>
          <a:xfrm>
            <a:off x="4198564" y="1152000"/>
            <a:ext cx="4945436" cy="954107"/>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This new window gives the option for the amount of bonus to be requested by the manager for the employee along with the reason for this. There are also two buttons to submit the request or exit from that window</a:t>
            </a:r>
            <a:endParaRPr lang="en-IN" dirty="0"/>
          </a:p>
        </p:txBody>
      </p:sp>
      <p:sp>
        <p:nvSpPr>
          <p:cNvPr id="3" name="TextBox 2">
            <a:extLst>
              <a:ext uri="{FF2B5EF4-FFF2-40B4-BE49-F238E27FC236}">
                <a16:creationId xmlns:a16="http://schemas.microsoft.com/office/drawing/2014/main" id="{FA5720D5-01ED-E05F-99CF-247581C7B80F}"/>
              </a:ext>
            </a:extLst>
          </p:cNvPr>
          <p:cNvSpPr txBox="1"/>
          <p:nvPr/>
        </p:nvSpPr>
        <p:spPr>
          <a:xfrm>
            <a:off x="168783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38</a:t>
            </a:r>
            <a:endParaRPr lang="en-IN" dirty="0"/>
          </a:p>
        </p:txBody>
      </p:sp>
    </p:spTree>
    <p:extLst>
      <p:ext uri="{BB962C8B-B14F-4D97-AF65-F5344CB8AC3E}">
        <p14:creationId xmlns:p14="http://schemas.microsoft.com/office/powerpoint/2010/main" val="2844722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902FDC-63A2-F0AE-74C1-635233C75C94}"/>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Submit Performance Review: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8386BA9-048B-FDC8-D67D-88513D17659B}"/>
              </a:ext>
            </a:extLst>
          </p:cNvPr>
          <p:cNvPicPr>
            <a:picLocks noChangeAspect="1"/>
          </p:cNvPicPr>
          <p:nvPr/>
        </p:nvPicPr>
        <p:blipFill>
          <a:blip r:embed="rId2"/>
          <a:stretch>
            <a:fillRect/>
          </a:stretch>
        </p:blipFill>
        <p:spPr>
          <a:xfrm>
            <a:off x="90000" y="1152000"/>
            <a:ext cx="3713024" cy="2880000"/>
          </a:xfrm>
          <a:prstGeom prst="rect">
            <a:avLst/>
          </a:prstGeom>
        </p:spPr>
      </p:pic>
      <p:sp>
        <p:nvSpPr>
          <p:cNvPr id="6" name="TextBox 5">
            <a:extLst>
              <a:ext uri="{FF2B5EF4-FFF2-40B4-BE49-F238E27FC236}">
                <a16:creationId xmlns:a16="http://schemas.microsoft.com/office/drawing/2014/main" id="{B4168CD0-1892-7EB3-E5CC-12B198FA0E85}"/>
              </a:ext>
            </a:extLst>
          </p:cNvPr>
          <p:cNvSpPr txBox="1"/>
          <p:nvPr/>
        </p:nvSpPr>
        <p:spPr>
          <a:xfrm>
            <a:off x="3803024" y="1152000"/>
            <a:ext cx="534097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User can provide reviews regarding any kind of concern. This will help the HR to clear the vision and the expectation of the Manager future growth and development goals. Plus, the manager can provide feedback about others regarding there positive or negative concerns respectively.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63D964B-8250-C434-631C-3780685B0088}"/>
              </a:ext>
            </a:extLst>
          </p:cNvPr>
          <p:cNvSpPr txBox="1"/>
          <p:nvPr/>
        </p:nvSpPr>
        <p:spPr>
          <a:xfrm>
            <a:off x="149006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39</a:t>
            </a:r>
            <a:endParaRPr lang="en-IN" dirty="0"/>
          </a:p>
        </p:txBody>
      </p:sp>
    </p:spTree>
    <p:extLst>
      <p:ext uri="{BB962C8B-B14F-4D97-AF65-F5344CB8AC3E}">
        <p14:creationId xmlns:p14="http://schemas.microsoft.com/office/powerpoint/2010/main" val="2889148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C32EC7-704B-F22D-B560-B774F9EBB25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Window for manager: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28FFDE1-E057-5315-FE9B-27EE6441097C}"/>
              </a:ext>
            </a:extLst>
          </p:cNvPr>
          <p:cNvPicPr>
            <a:picLocks noChangeAspect="1"/>
          </p:cNvPicPr>
          <p:nvPr/>
        </p:nvPicPr>
        <p:blipFill>
          <a:blip r:embed="rId2"/>
          <a:stretch>
            <a:fillRect/>
          </a:stretch>
        </p:blipFill>
        <p:spPr>
          <a:xfrm>
            <a:off x="90000" y="1152000"/>
            <a:ext cx="3602894" cy="2880000"/>
          </a:xfrm>
          <a:prstGeom prst="rect">
            <a:avLst/>
          </a:prstGeom>
        </p:spPr>
      </p:pic>
      <p:sp>
        <p:nvSpPr>
          <p:cNvPr id="6" name="TextBox 5">
            <a:extLst>
              <a:ext uri="{FF2B5EF4-FFF2-40B4-BE49-F238E27FC236}">
                <a16:creationId xmlns:a16="http://schemas.microsoft.com/office/drawing/2014/main" id="{22347554-A973-070E-D7CB-1F814FDFFBF3}"/>
              </a:ext>
            </a:extLst>
          </p:cNvPr>
          <p:cNvSpPr txBox="1"/>
          <p:nvPr/>
        </p:nvSpPr>
        <p:spPr>
          <a:xfrm>
            <a:off x="3692894" y="1152000"/>
            <a:ext cx="545110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Profile screen represents the details for the Manager which shows the Name, EID, Role, Designation, Salary, Hours Attended, Bonus and Sick days leave/ Vacation days leave. The user is also able to change its password through this screen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79B855-72CD-7591-1498-FA2E5A0724AF}"/>
              </a:ext>
            </a:extLst>
          </p:cNvPr>
          <p:cNvSpPr txBox="1"/>
          <p:nvPr/>
        </p:nvSpPr>
        <p:spPr>
          <a:xfrm>
            <a:off x="1435000"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40</a:t>
            </a:r>
            <a:endParaRPr lang="en-IN" dirty="0"/>
          </a:p>
        </p:txBody>
      </p:sp>
    </p:spTree>
    <p:extLst>
      <p:ext uri="{BB962C8B-B14F-4D97-AF65-F5344CB8AC3E}">
        <p14:creationId xmlns:p14="http://schemas.microsoft.com/office/powerpoint/2010/main" val="599316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FFAEFE-8D9C-3E7C-3CB0-1D7B4136BB95}"/>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Employee Window: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F0C9D9F-F99C-4CE5-2C82-DDD4C267AFB2}"/>
              </a:ext>
            </a:extLst>
          </p:cNvPr>
          <p:cNvSpPr txBox="1"/>
          <p:nvPr/>
        </p:nvSpPr>
        <p:spPr>
          <a:xfrm>
            <a:off x="3637279" y="1149309"/>
            <a:ext cx="5554133"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shown to the employee role and permission level, it consists of options to Apply for sick/vacation days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42</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apply for resignation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43</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view and submit surveys created by the HR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44</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submit complaints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45</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submit their own performance review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46</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Like other windows this window also includes the profile button to view the profile details (figure </a:t>
            </a:r>
            <a:r>
              <a:rPr lang="en-IN" kern="100" dirty="0">
                <a:latin typeface="Times New Roman" panose="02020603050405020304" pitchFamily="18" charset="0"/>
                <a:ea typeface="Calibri" panose="020F0502020204030204" pitchFamily="34" charset="0"/>
                <a:cs typeface="Times New Roman" panose="02020603050405020304" pitchFamily="18" charset="0"/>
              </a:rPr>
              <a:t>47</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a logout button that will take the user directly to the main login page (figure 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A168621-835A-389A-8E54-7B0E4E2F6780}"/>
              </a:ext>
            </a:extLst>
          </p:cNvPr>
          <p:cNvSpPr txBox="1"/>
          <p:nvPr/>
        </p:nvSpPr>
        <p:spPr>
          <a:xfrm>
            <a:off x="1416222"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41</a:t>
            </a:r>
            <a:endParaRPr lang="en-IN" dirty="0"/>
          </a:p>
        </p:txBody>
      </p:sp>
      <p:pic>
        <p:nvPicPr>
          <p:cNvPr id="7" name="Picture 6">
            <a:extLst>
              <a:ext uri="{FF2B5EF4-FFF2-40B4-BE49-F238E27FC236}">
                <a16:creationId xmlns:a16="http://schemas.microsoft.com/office/drawing/2014/main" id="{F0B7C9A5-3875-6E70-B99E-59426CBA14DD}"/>
              </a:ext>
            </a:extLst>
          </p:cNvPr>
          <p:cNvPicPr>
            <a:picLocks noChangeAspect="1"/>
          </p:cNvPicPr>
          <p:nvPr/>
        </p:nvPicPr>
        <p:blipFill>
          <a:blip r:embed="rId2"/>
          <a:stretch>
            <a:fillRect/>
          </a:stretch>
        </p:blipFill>
        <p:spPr>
          <a:xfrm>
            <a:off x="90000" y="1152000"/>
            <a:ext cx="3547279" cy="2880000"/>
          </a:xfrm>
          <a:prstGeom prst="rect">
            <a:avLst/>
          </a:prstGeom>
        </p:spPr>
      </p:pic>
    </p:spTree>
    <p:extLst>
      <p:ext uri="{BB962C8B-B14F-4D97-AF65-F5344CB8AC3E}">
        <p14:creationId xmlns:p14="http://schemas.microsoft.com/office/powerpoint/2010/main" val="3709767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C75F42-5B07-A977-D552-FD3EB4A9C0C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Sick/Vacation Days: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A08EB1B-E455-ACD4-F4F8-712D0E3634D5}"/>
              </a:ext>
            </a:extLst>
          </p:cNvPr>
          <p:cNvPicPr>
            <a:picLocks noChangeAspect="1"/>
          </p:cNvPicPr>
          <p:nvPr/>
        </p:nvPicPr>
        <p:blipFill>
          <a:blip r:embed="rId2"/>
          <a:stretch>
            <a:fillRect/>
          </a:stretch>
        </p:blipFill>
        <p:spPr>
          <a:xfrm>
            <a:off x="90000" y="1152000"/>
            <a:ext cx="3656096" cy="2880000"/>
          </a:xfrm>
          <a:prstGeom prst="rect">
            <a:avLst/>
          </a:prstGeom>
        </p:spPr>
      </p:pic>
      <p:sp>
        <p:nvSpPr>
          <p:cNvPr id="6" name="TextBox 5">
            <a:extLst>
              <a:ext uri="{FF2B5EF4-FFF2-40B4-BE49-F238E27FC236}">
                <a16:creationId xmlns:a16="http://schemas.microsoft.com/office/drawing/2014/main" id="{595035D3-8B20-5CFB-AEAD-CAC02158B423}"/>
              </a:ext>
            </a:extLst>
          </p:cNvPr>
          <p:cNvSpPr txBox="1"/>
          <p:nvPr/>
        </p:nvSpPr>
        <p:spPr>
          <a:xfrm>
            <a:off x="3746096" y="1152000"/>
            <a:ext cx="5397904"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window is opened when the employee clicks on the Apply for Sick/Vacation days button, it gives the employee the options to choose between the sick and vacation days request along with the number of days to be requested and the reason for the request.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92E03D3-0391-4EF0-8908-77579A173611}"/>
              </a:ext>
            </a:extLst>
          </p:cNvPr>
          <p:cNvSpPr txBox="1"/>
          <p:nvPr/>
        </p:nvSpPr>
        <p:spPr>
          <a:xfrm>
            <a:off x="1461601"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42</a:t>
            </a:r>
            <a:endParaRPr lang="en-IN" dirty="0"/>
          </a:p>
        </p:txBody>
      </p:sp>
    </p:spTree>
    <p:extLst>
      <p:ext uri="{BB962C8B-B14F-4D97-AF65-F5344CB8AC3E}">
        <p14:creationId xmlns:p14="http://schemas.microsoft.com/office/powerpoint/2010/main" val="1961712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50C42E-8F3B-E92F-17ED-C7CDD4903AE0}"/>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Apply for Resignation: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0BC8EBF-E675-2D94-95B3-AF400067595F}"/>
              </a:ext>
            </a:extLst>
          </p:cNvPr>
          <p:cNvPicPr>
            <a:picLocks noChangeAspect="1"/>
          </p:cNvPicPr>
          <p:nvPr/>
        </p:nvPicPr>
        <p:blipFill>
          <a:blip r:embed="rId2"/>
          <a:stretch>
            <a:fillRect/>
          </a:stretch>
        </p:blipFill>
        <p:spPr>
          <a:xfrm>
            <a:off x="90000" y="1152000"/>
            <a:ext cx="3480490" cy="2880000"/>
          </a:xfrm>
          <a:prstGeom prst="rect">
            <a:avLst/>
          </a:prstGeom>
        </p:spPr>
      </p:pic>
      <p:sp>
        <p:nvSpPr>
          <p:cNvPr id="7" name="TextBox 6">
            <a:extLst>
              <a:ext uri="{FF2B5EF4-FFF2-40B4-BE49-F238E27FC236}">
                <a16:creationId xmlns:a16="http://schemas.microsoft.com/office/drawing/2014/main" id="{AE66E933-0FC5-FD96-6F25-610DC4F87434}"/>
              </a:ext>
            </a:extLst>
          </p:cNvPr>
          <p:cNvSpPr txBox="1"/>
          <p:nvPr/>
        </p:nvSpPr>
        <p:spPr>
          <a:xfrm>
            <a:off x="3570490" y="1152000"/>
            <a:ext cx="5573510"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shown when the user clicks on the apple for resignation button, which ask the user for the to apply for resignation (minimum 2 weeks’ notice) along with the reason for the resignation and a submit button to submit the request.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2916A83-EAD0-6D5D-5ADC-1A19E58CA49C}"/>
              </a:ext>
            </a:extLst>
          </p:cNvPr>
          <p:cNvSpPr txBox="1"/>
          <p:nvPr/>
        </p:nvSpPr>
        <p:spPr>
          <a:xfrm>
            <a:off x="1373798"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43</a:t>
            </a:r>
            <a:endParaRPr lang="en-IN" dirty="0"/>
          </a:p>
        </p:txBody>
      </p:sp>
    </p:spTree>
    <p:extLst>
      <p:ext uri="{BB962C8B-B14F-4D97-AF65-F5344CB8AC3E}">
        <p14:creationId xmlns:p14="http://schemas.microsoft.com/office/powerpoint/2010/main" val="140469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59374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2">
            <a:extLst>
              <a:ext uri="{FF2B5EF4-FFF2-40B4-BE49-F238E27FC236}">
                <a16:creationId xmlns:a16="http://schemas.microsoft.com/office/drawing/2014/main" id="{9C8882B3-D71E-1572-0941-C529B7ECDDA7}"/>
              </a:ext>
            </a:extLst>
          </p:cNvPr>
          <p:cNvSpPr>
            <a:spLocks noChangeArrowheads="1"/>
          </p:cNvSpPr>
          <p:nvPr/>
        </p:nvSpPr>
        <p:spPr bwMode="auto">
          <a:xfrm>
            <a:off x="140393" y="1056949"/>
            <a:ext cx="77099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effectLst/>
                <a:latin typeface="Arial" panose="020B0604020202020204" pitchFamily="34" charset="0"/>
              </a:rPr>
            </a:br>
            <a:endParaRPr kumimoji="0" lang="en-US" altLang="en-US" sz="1800" b="0" i="0" u="none" strike="noStrike" cap="none" normalizeH="0" baseline="0">
              <a:ln>
                <a:noFill/>
              </a:ln>
              <a:effectLst/>
              <a:latin typeface="Arial" panose="020B0604020202020204" pitchFamily="34" charset="0"/>
            </a:endParaRPr>
          </a:p>
        </p:txBody>
      </p:sp>
      <p:sp>
        <p:nvSpPr>
          <p:cNvPr id="11" name="Rectangle 3">
            <a:extLst>
              <a:ext uri="{FF2B5EF4-FFF2-40B4-BE49-F238E27FC236}">
                <a16:creationId xmlns:a16="http://schemas.microsoft.com/office/drawing/2014/main" id="{E48D397C-D9E6-2B34-D82A-7E92401EBCE5}"/>
              </a:ext>
            </a:extLst>
          </p:cNvPr>
          <p:cNvSpPr>
            <a:spLocks noChangeArrowheads="1"/>
          </p:cNvSpPr>
          <p:nvPr/>
        </p:nvSpPr>
        <p:spPr bwMode="auto">
          <a:xfrm>
            <a:off x="4135581"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8CA797F8-312C-67B9-6D51-E78647BEAC60}"/>
              </a:ext>
            </a:extLst>
          </p:cNvPr>
          <p:cNvGraphicFramePr>
            <a:graphicFrameLocks noGrp="1"/>
          </p:cNvGraphicFramePr>
          <p:nvPr>
            <p:extLst>
              <p:ext uri="{D42A27DB-BD31-4B8C-83A1-F6EECF244321}">
                <p14:modId xmlns:p14="http://schemas.microsoft.com/office/powerpoint/2010/main" val="2349931278"/>
              </p:ext>
            </p:extLst>
          </p:nvPr>
        </p:nvGraphicFramePr>
        <p:xfrm>
          <a:off x="0" y="1177349"/>
          <a:ext cx="9144000" cy="2255520"/>
        </p:xfrm>
        <a:graphic>
          <a:graphicData uri="http://schemas.openxmlformats.org/drawingml/2006/table">
            <a:tbl>
              <a:tblPr firstRow="1" bandRow="1">
                <a:tableStyleId>{5C22544A-7EE6-4342-B048-85BDC9FD1C3A}</a:tableStyleId>
              </a:tblPr>
              <a:tblGrid>
                <a:gridCol w="1472493">
                  <a:extLst>
                    <a:ext uri="{9D8B030D-6E8A-4147-A177-3AD203B41FA5}">
                      <a16:colId xmlns:a16="http://schemas.microsoft.com/office/drawing/2014/main" val="3798498374"/>
                    </a:ext>
                  </a:extLst>
                </a:gridCol>
                <a:gridCol w="2815027">
                  <a:extLst>
                    <a:ext uri="{9D8B030D-6E8A-4147-A177-3AD203B41FA5}">
                      <a16:colId xmlns:a16="http://schemas.microsoft.com/office/drawing/2014/main" val="3241602768"/>
                    </a:ext>
                  </a:extLst>
                </a:gridCol>
                <a:gridCol w="4856480">
                  <a:extLst>
                    <a:ext uri="{9D8B030D-6E8A-4147-A177-3AD203B41FA5}">
                      <a16:colId xmlns:a16="http://schemas.microsoft.com/office/drawing/2014/main" val="1132994098"/>
                    </a:ext>
                  </a:extLst>
                </a:gridCol>
              </a:tblGrid>
              <a:tr h="243532">
                <a:tc>
                  <a:txBody>
                    <a:bodyPr/>
                    <a:lstStyle/>
                    <a:p>
                      <a:pPr algn="ctr"/>
                      <a:r>
                        <a:rPr lang="en-IN" dirty="0"/>
                        <a:t>Year</a:t>
                      </a:r>
                    </a:p>
                  </a:txBody>
                  <a:tcPr/>
                </a:tc>
                <a:tc>
                  <a:txBody>
                    <a:bodyPr/>
                    <a:lstStyle/>
                    <a:p>
                      <a:pPr algn="ctr"/>
                      <a:r>
                        <a:rPr lang="en-IN" dirty="0"/>
                        <a:t>Associated Person/People</a:t>
                      </a:r>
                    </a:p>
                  </a:txBody>
                  <a:tcPr/>
                </a:tc>
                <a:tc>
                  <a:txBody>
                    <a:bodyPr/>
                    <a:lstStyle/>
                    <a:p>
                      <a:pPr algn="ctr"/>
                      <a:r>
                        <a:rPr lang="en-IN" dirty="0"/>
                        <a:t>State of the System</a:t>
                      </a:r>
                    </a:p>
                  </a:txBody>
                  <a:tcPr/>
                </a:tc>
                <a:extLst>
                  <a:ext uri="{0D108BD9-81ED-4DB2-BD59-A6C34878D82A}">
                    <a16:rowId xmlns:a16="http://schemas.microsoft.com/office/drawing/2014/main" val="1030773626"/>
                  </a:ext>
                </a:extLst>
              </a:tr>
              <a:tr h="226599">
                <a:tc>
                  <a:txBody>
                    <a:bodyPr/>
                    <a:lstStyle/>
                    <a:p>
                      <a:pPr algn="ctr"/>
                      <a:r>
                        <a:rPr lang="en-IN" dirty="0"/>
                        <a:t>1982</a:t>
                      </a:r>
                    </a:p>
                  </a:txBody>
                  <a:tcPr/>
                </a:tc>
                <a:tc>
                  <a:txBody>
                    <a:bodyPr/>
                    <a:lstStyle/>
                    <a:p>
                      <a:pPr algn="ctr"/>
                      <a:r>
                        <a:rPr lang="en-IN" dirty="0"/>
                        <a:t>Walker A.J.</a:t>
                      </a:r>
                    </a:p>
                  </a:txBody>
                  <a:tcPr/>
                </a:tc>
                <a:tc>
                  <a:txBody>
                    <a:bodyPr/>
                    <a:lstStyle/>
                    <a:p>
                      <a:pPr algn="ctr"/>
                      <a:r>
                        <a:rPr lang="en-IN" dirty="0"/>
                        <a:t>HRIS development: Project team guide to build effective personnel information system</a:t>
                      </a:r>
                    </a:p>
                  </a:txBody>
                  <a:tcPr/>
                </a:tc>
                <a:extLst>
                  <a:ext uri="{0D108BD9-81ED-4DB2-BD59-A6C34878D82A}">
                    <a16:rowId xmlns:a16="http://schemas.microsoft.com/office/drawing/2014/main" val="2284549313"/>
                  </a:ext>
                </a:extLst>
              </a:tr>
              <a:tr h="199505">
                <a:tc>
                  <a:txBody>
                    <a:bodyPr/>
                    <a:lstStyle/>
                    <a:p>
                      <a:pPr algn="ctr"/>
                      <a:r>
                        <a:rPr lang="en-IN" dirty="0"/>
                        <a:t>1984</a:t>
                      </a:r>
                    </a:p>
                  </a:txBody>
                  <a:tcPr/>
                </a:tc>
                <a:tc>
                  <a:txBody>
                    <a:bodyPr/>
                    <a:lstStyle/>
                    <a:p>
                      <a:pPr algn="ctr"/>
                      <a:r>
                        <a:rPr lang="en-IN" dirty="0"/>
                        <a:t>Beer et al</a:t>
                      </a:r>
                    </a:p>
                  </a:txBody>
                  <a:tcPr/>
                </a:tc>
                <a:tc>
                  <a:txBody>
                    <a:bodyPr/>
                    <a:lstStyle/>
                    <a:p>
                      <a:pPr algn="ctr"/>
                      <a:r>
                        <a:rPr lang="en-IN" dirty="0"/>
                        <a:t>Defined HRM as those involved in complex decision.</a:t>
                      </a:r>
                    </a:p>
                  </a:txBody>
                  <a:tcPr/>
                </a:tc>
                <a:extLst>
                  <a:ext uri="{0D108BD9-81ED-4DB2-BD59-A6C34878D82A}">
                    <a16:rowId xmlns:a16="http://schemas.microsoft.com/office/drawing/2014/main" val="2230137421"/>
                  </a:ext>
                </a:extLst>
              </a:tr>
              <a:tr h="246919">
                <a:tc>
                  <a:txBody>
                    <a:bodyPr/>
                    <a:lstStyle/>
                    <a:p>
                      <a:pPr algn="ctr"/>
                      <a:r>
                        <a:rPr lang="en-IN" dirty="0"/>
                        <a:t>1999</a:t>
                      </a:r>
                    </a:p>
                  </a:txBody>
                  <a:tcPr/>
                </a:tc>
                <a:tc>
                  <a:txBody>
                    <a:bodyPr/>
                    <a:lstStyle/>
                    <a:p>
                      <a:pPr algn="ctr"/>
                      <a:r>
                        <a:rPr lang="en-IN" dirty="0"/>
                        <a:t>Robert b.</a:t>
                      </a:r>
                    </a:p>
                  </a:txBody>
                  <a:tcPr/>
                </a:tc>
                <a:tc>
                  <a:txBody>
                    <a:bodyPr/>
                    <a:lstStyle/>
                    <a:p>
                      <a:pPr algn="ctr"/>
                      <a:r>
                        <a:rPr lang="en-IN" dirty="0"/>
                        <a:t>Calculating return on investment on HR</a:t>
                      </a:r>
                    </a:p>
                  </a:txBody>
                  <a:tcPr/>
                </a:tc>
                <a:extLst>
                  <a:ext uri="{0D108BD9-81ED-4DB2-BD59-A6C34878D82A}">
                    <a16:rowId xmlns:a16="http://schemas.microsoft.com/office/drawing/2014/main" val="1932421153"/>
                  </a:ext>
                </a:extLst>
              </a:tr>
              <a:tr h="0">
                <a:tc>
                  <a:txBody>
                    <a:bodyPr/>
                    <a:lstStyle/>
                    <a:p>
                      <a:pPr algn="ctr"/>
                      <a:r>
                        <a:rPr lang="en-IN" dirty="0"/>
                        <a:t>2005</a:t>
                      </a:r>
                    </a:p>
                  </a:txBody>
                  <a:tcPr/>
                </a:tc>
                <a:tc>
                  <a:txBody>
                    <a:bodyPr/>
                    <a:lstStyle/>
                    <a:p>
                      <a:pPr algn="ctr"/>
                      <a:r>
                        <a:rPr lang="en-IN" dirty="0" err="1"/>
                        <a:t>Hufelid</a:t>
                      </a:r>
                      <a:r>
                        <a:rPr lang="en-IN" dirty="0"/>
                        <a:t>, M.A</a:t>
                      </a:r>
                    </a:p>
                  </a:txBody>
                  <a:tcPr/>
                </a:tc>
                <a:tc>
                  <a:txBody>
                    <a:bodyPr/>
                    <a:lstStyle/>
                    <a:p>
                      <a:pPr algn="ctr"/>
                      <a:r>
                        <a:rPr lang="en-IN" dirty="0"/>
                        <a:t>Becker work force of cord card management Human capital to execute strategy</a:t>
                      </a:r>
                    </a:p>
                  </a:txBody>
                  <a:tcPr/>
                </a:tc>
                <a:extLst>
                  <a:ext uri="{0D108BD9-81ED-4DB2-BD59-A6C34878D82A}">
                    <a16:rowId xmlns:a16="http://schemas.microsoft.com/office/drawing/2014/main" val="605145014"/>
                  </a:ext>
                </a:extLst>
              </a:tr>
              <a:tr h="123311">
                <a:tc>
                  <a:txBody>
                    <a:bodyPr/>
                    <a:lstStyle/>
                    <a:p>
                      <a:pPr algn="ctr"/>
                      <a:r>
                        <a:rPr lang="en-IN" dirty="0"/>
                        <a:t>2006</a:t>
                      </a:r>
                    </a:p>
                  </a:txBody>
                  <a:tcPr/>
                </a:tc>
                <a:tc>
                  <a:txBody>
                    <a:bodyPr/>
                    <a:lstStyle/>
                    <a:p>
                      <a:pPr algn="ctr"/>
                      <a:r>
                        <a:rPr lang="en-IN" dirty="0" err="1"/>
                        <a:t>Behuselid</a:t>
                      </a:r>
                      <a:endParaRPr lang="en-IN" dirty="0"/>
                    </a:p>
                  </a:txBody>
                  <a:tcPr/>
                </a:tc>
                <a:tc>
                  <a:txBody>
                    <a:bodyPr/>
                    <a:lstStyle/>
                    <a:p>
                      <a:pPr algn="ctr"/>
                      <a:r>
                        <a:rPr lang="en-IN" dirty="0"/>
                        <a:t>Strategic HR management, from journal of management</a:t>
                      </a:r>
                    </a:p>
                  </a:txBody>
                  <a:tcPr/>
                </a:tc>
                <a:extLst>
                  <a:ext uri="{0D108BD9-81ED-4DB2-BD59-A6C34878D82A}">
                    <a16:rowId xmlns:a16="http://schemas.microsoft.com/office/drawing/2014/main" val="4157960921"/>
                  </a:ext>
                </a:extLst>
              </a:tr>
            </a:tbl>
          </a:graphicData>
        </a:graphic>
      </p:graphicFrame>
    </p:spTree>
    <p:extLst>
      <p:ext uri="{BB962C8B-B14F-4D97-AF65-F5344CB8AC3E}">
        <p14:creationId xmlns:p14="http://schemas.microsoft.com/office/powerpoint/2010/main" val="3646166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511716-2D6D-D23A-5FF3-6783A3E013CE}"/>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View and Submit Survey: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0CB8998-97A1-ECAE-3FAA-06A35F7060C8}"/>
              </a:ext>
            </a:extLst>
          </p:cNvPr>
          <p:cNvPicPr>
            <a:picLocks noChangeAspect="1"/>
          </p:cNvPicPr>
          <p:nvPr/>
        </p:nvPicPr>
        <p:blipFill>
          <a:blip r:embed="rId2"/>
          <a:stretch>
            <a:fillRect/>
          </a:stretch>
        </p:blipFill>
        <p:spPr>
          <a:xfrm>
            <a:off x="90000" y="1152000"/>
            <a:ext cx="5512061" cy="2880000"/>
          </a:xfrm>
          <a:prstGeom prst="rect">
            <a:avLst/>
          </a:prstGeom>
        </p:spPr>
      </p:pic>
      <p:sp>
        <p:nvSpPr>
          <p:cNvPr id="6" name="TextBox 5">
            <a:extLst>
              <a:ext uri="{FF2B5EF4-FFF2-40B4-BE49-F238E27FC236}">
                <a16:creationId xmlns:a16="http://schemas.microsoft.com/office/drawing/2014/main" id="{E632566C-A699-107A-8B6C-F00AC8399914}"/>
              </a:ext>
            </a:extLst>
          </p:cNvPr>
          <p:cNvSpPr txBox="1"/>
          <p:nvPr/>
        </p:nvSpPr>
        <p:spPr>
          <a:xfrm>
            <a:off x="5602060" y="1150448"/>
            <a:ext cx="3541939"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window shown when the user clicks on the submit survey button to fill the survey set by the HR for the employees. The questions are displayed along with the question number and the radio buttons for the options, at the bottom of the window there are 3 more buttons for previous, next and submit.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AE62706-D502-AF09-4DC3-C951A2BB9988}"/>
              </a:ext>
            </a:extLst>
          </p:cNvPr>
          <p:cNvSpPr txBox="1"/>
          <p:nvPr/>
        </p:nvSpPr>
        <p:spPr>
          <a:xfrm>
            <a:off x="2389583"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44</a:t>
            </a:r>
            <a:endParaRPr lang="en-IN" dirty="0"/>
          </a:p>
        </p:txBody>
      </p:sp>
    </p:spTree>
    <p:extLst>
      <p:ext uri="{BB962C8B-B14F-4D97-AF65-F5344CB8AC3E}">
        <p14:creationId xmlns:p14="http://schemas.microsoft.com/office/powerpoint/2010/main" val="4213358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49CA4C-7834-E383-9666-CDD1DABA8088}"/>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Submit Complaint: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20364C8-8F9A-75BD-DD49-1A91D51D4C2F}"/>
              </a:ext>
            </a:extLst>
          </p:cNvPr>
          <p:cNvPicPr>
            <a:picLocks noChangeAspect="1"/>
          </p:cNvPicPr>
          <p:nvPr/>
        </p:nvPicPr>
        <p:blipFill>
          <a:blip r:embed="rId2"/>
          <a:stretch>
            <a:fillRect/>
          </a:stretch>
        </p:blipFill>
        <p:spPr>
          <a:xfrm>
            <a:off x="90000" y="1152000"/>
            <a:ext cx="3582988" cy="2880000"/>
          </a:xfrm>
          <a:prstGeom prst="rect">
            <a:avLst/>
          </a:prstGeom>
        </p:spPr>
      </p:pic>
      <p:sp>
        <p:nvSpPr>
          <p:cNvPr id="6" name="TextBox 5">
            <a:extLst>
              <a:ext uri="{FF2B5EF4-FFF2-40B4-BE49-F238E27FC236}">
                <a16:creationId xmlns:a16="http://schemas.microsoft.com/office/drawing/2014/main" id="{E21C59DA-0BE6-3B9D-A77C-76B320CA0D8B}"/>
              </a:ext>
            </a:extLst>
          </p:cNvPr>
          <p:cNvSpPr txBox="1"/>
          <p:nvPr/>
        </p:nvSpPr>
        <p:spPr>
          <a:xfrm>
            <a:off x="3672988" y="1152000"/>
            <a:ext cx="5471012"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When an employee clicks on the submit complaint button this window is created which gives 2 input boxes for the name of the employee along with the reason for the complaint, after the two input boxes there is a submit button.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8DAD216-36B9-628D-EDFD-A2B4D339E463}"/>
              </a:ext>
            </a:extLst>
          </p:cNvPr>
          <p:cNvSpPr txBox="1"/>
          <p:nvPr/>
        </p:nvSpPr>
        <p:spPr>
          <a:xfrm>
            <a:off x="1425047"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45</a:t>
            </a:r>
            <a:endParaRPr lang="en-IN" dirty="0"/>
          </a:p>
        </p:txBody>
      </p:sp>
    </p:spTree>
    <p:extLst>
      <p:ext uri="{BB962C8B-B14F-4D97-AF65-F5344CB8AC3E}">
        <p14:creationId xmlns:p14="http://schemas.microsoft.com/office/powerpoint/2010/main" val="586303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925A65-A676-6C87-6D28-6A25A8DFE6F2}"/>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Submit Performance Review: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6ED1E15-52AE-532A-0B25-1E31A2DDEA99}"/>
              </a:ext>
            </a:extLst>
          </p:cNvPr>
          <p:cNvPicPr>
            <a:picLocks noChangeAspect="1"/>
          </p:cNvPicPr>
          <p:nvPr/>
        </p:nvPicPr>
        <p:blipFill>
          <a:blip r:embed="rId2"/>
          <a:stretch>
            <a:fillRect/>
          </a:stretch>
        </p:blipFill>
        <p:spPr>
          <a:xfrm>
            <a:off x="90000" y="1152000"/>
            <a:ext cx="4108564" cy="2880000"/>
          </a:xfrm>
          <a:prstGeom prst="rect">
            <a:avLst/>
          </a:prstGeom>
        </p:spPr>
      </p:pic>
      <p:sp>
        <p:nvSpPr>
          <p:cNvPr id="6" name="TextBox 5">
            <a:extLst>
              <a:ext uri="{FF2B5EF4-FFF2-40B4-BE49-F238E27FC236}">
                <a16:creationId xmlns:a16="http://schemas.microsoft.com/office/drawing/2014/main" id="{54947E17-EBAF-B93B-8CA8-5B4D61A8C181}"/>
              </a:ext>
            </a:extLst>
          </p:cNvPr>
          <p:cNvSpPr txBox="1"/>
          <p:nvPr/>
        </p:nvSpPr>
        <p:spPr>
          <a:xfrm>
            <a:off x="4198564" y="1152000"/>
            <a:ext cx="4945436" cy="1169551"/>
          </a:xfrm>
          <a:prstGeom prst="rect">
            <a:avLst/>
          </a:prstGeom>
          <a:noFill/>
        </p:spPr>
        <p:txBody>
          <a:bodyPr wrap="square">
            <a:spAutoFit/>
          </a:bodyPr>
          <a:lstStyle/>
          <a:p>
            <a:pPr algn="just"/>
            <a:r>
              <a:rPr lang="en-IN" sz="1400" dirty="0">
                <a:effectLst/>
                <a:latin typeface="Times New Roman" panose="02020603050405020304" pitchFamily="18" charset="0"/>
                <a:ea typeface="Calibri" panose="020F0502020204030204" pitchFamily="34" charset="0"/>
              </a:rPr>
              <a:t>When the Submit performance review button is clicked this window is shown to the user which gives the option to select from quarterly review and annual review, along with 3 input boxes for their self-review, feedback for the company and future self-goals, below the input boxes is a submit button.</a:t>
            </a:r>
            <a:endParaRPr lang="en-IN" dirty="0"/>
          </a:p>
        </p:txBody>
      </p:sp>
      <p:sp>
        <p:nvSpPr>
          <p:cNvPr id="2" name="TextBox 1">
            <a:extLst>
              <a:ext uri="{FF2B5EF4-FFF2-40B4-BE49-F238E27FC236}">
                <a16:creationId xmlns:a16="http://schemas.microsoft.com/office/drawing/2014/main" id="{9500B6C5-F4B8-B64B-C1E6-34EC85A1F64A}"/>
              </a:ext>
            </a:extLst>
          </p:cNvPr>
          <p:cNvSpPr txBox="1"/>
          <p:nvPr/>
        </p:nvSpPr>
        <p:spPr>
          <a:xfrm>
            <a:off x="1778939" y="4027093"/>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46</a:t>
            </a:r>
            <a:endParaRPr lang="en-IN" dirty="0"/>
          </a:p>
        </p:txBody>
      </p:sp>
    </p:spTree>
    <p:extLst>
      <p:ext uri="{BB962C8B-B14F-4D97-AF65-F5344CB8AC3E}">
        <p14:creationId xmlns:p14="http://schemas.microsoft.com/office/powerpoint/2010/main" val="3132290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163BA2-EF3A-86D1-7861-CC6236C25585}"/>
              </a:ext>
            </a:extLst>
          </p:cNvPr>
          <p:cNvSpPr txBox="1"/>
          <p:nvPr/>
        </p:nvSpPr>
        <p:spPr>
          <a:xfrm>
            <a:off x="-54000" y="756000"/>
            <a:ext cx="4578772" cy="311496"/>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Profile For Employee: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EE5C45F-6DDA-F5B1-6771-03D7EAF749E5}"/>
              </a:ext>
            </a:extLst>
          </p:cNvPr>
          <p:cNvPicPr>
            <a:picLocks noChangeAspect="1"/>
          </p:cNvPicPr>
          <p:nvPr/>
        </p:nvPicPr>
        <p:blipFill>
          <a:blip r:embed="rId2"/>
          <a:stretch>
            <a:fillRect/>
          </a:stretch>
        </p:blipFill>
        <p:spPr>
          <a:xfrm>
            <a:off x="90000" y="1152000"/>
            <a:ext cx="3550244" cy="2880000"/>
          </a:xfrm>
          <a:prstGeom prst="rect">
            <a:avLst/>
          </a:prstGeom>
        </p:spPr>
      </p:pic>
      <p:sp>
        <p:nvSpPr>
          <p:cNvPr id="6" name="TextBox 5">
            <a:extLst>
              <a:ext uri="{FF2B5EF4-FFF2-40B4-BE49-F238E27FC236}">
                <a16:creationId xmlns:a16="http://schemas.microsoft.com/office/drawing/2014/main" id="{00D81C8E-8D56-7CD1-335C-45611A9744B5}"/>
              </a:ext>
            </a:extLst>
          </p:cNvPr>
          <p:cNvSpPr txBox="1"/>
          <p:nvPr/>
        </p:nvSpPr>
        <p:spPr>
          <a:xfrm>
            <a:off x="3640244" y="1166080"/>
            <a:ext cx="5503756"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Profile screen represents the details for the Employee which shows the Name, EID, Role, Designation, Salary, Hours Attended, Bonus and Sick days leave/ Vacation days leave. The user is also able to change its password through this screen.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DE6A9C07-40AE-B76B-8B75-4435F44CF0CD}"/>
              </a:ext>
            </a:extLst>
          </p:cNvPr>
          <p:cNvSpPr txBox="1"/>
          <p:nvPr/>
        </p:nvSpPr>
        <p:spPr>
          <a:xfrm>
            <a:off x="1408675" y="4032000"/>
            <a:ext cx="912893"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47</a:t>
            </a:r>
            <a:endParaRPr lang="en-IN" dirty="0"/>
          </a:p>
        </p:txBody>
      </p:sp>
    </p:spTree>
    <p:extLst>
      <p:ext uri="{BB962C8B-B14F-4D97-AF65-F5344CB8AC3E}">
        <p14:creationId xmlns:p14="http://schemas.microsoft.com/office/powerpoint/2010/main" val="1772695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IN" sz="1600" b="1" dirty="0"/>
              <a:t>DATABASE :</a:t>
            </a:r>
            <a:endParaRPr sz="1600" b="1"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3852616" y="1152000"/>
            <a:ext cx="5291384" cy="2031325"/>
          </a:xfrm>
          <a:prstGeom prst="rect">
            <a:avLst/>
          </a:prstGeom>
          <a:noFill/>
        </p:spPr>
        <p:txBody>
          <a:bodyPr wrap="square">
            <a:spAutoFit/>
          </a:bodyPr>
          <a:lstStyle/>
          <a:p>
            <a:pPr marL="96520" lvl="0" algn="just" rtl="0">
              <a:lnSpc>
                <a:spcPct val="100000"/>
              </a:lnSpc>
              <a:spcBef>
                <a:spcPts val="320"/>
              </a:spcBef>
              <a:spcAft>
                <a:spcPts val="0"/>
              </a:spcAft>
              <a:buSzPts val="1520"/>
            </a:pPr>
            <a:r>
              <a:rPr lang="en-US" dirty="0">
                <a:effectLst/>
                <a:latin typeface="Times New Roman" panose="02020603050405020304" pitchFamily="18" charset="0"/>
                <a:ea typeface="Calibri" panose="020F0502020204030204" pitchFamily="34" charset="0"/>
              </a:rPr>
              <a:t>This is the complete structure of Database of Enhanced E-HR Management System which is made in </a:t>
            </a:r>
            <a:r>
              <a:rPr lang="en-US" b="0" i="0" dirty="0">
                <a:effectLst/>
                <a:latin typeface="Times New Roman" panose="02020603050405020304" pitchFamily="18" charset="0"/>
                <a:cs typeface="Times New Roman" panose="02020603050405020304" pitchFamily="18" charset="0"/>
              </a:rPr>
              <a:t>Firebase Realtime Database. Firebase Realtime Database is a NoSQL database that stores data as JSON objects. Unlike relational databases, Firebase Realtime Database does not use tables with rows and columns. Instead, it uses a hierarchical structure of keys and values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The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emp_id</a:t>
            </a:r>
            <a:r>
              <a:rPr lang="en-US" dirty="0">
                <a:effectLst/>
                <a:latin typeface="Times New Roman" panose="02020603050405020304" pitchFamily="18" charset="0"/>
                <a:ea typeface="Calibri" panose="020F0502020204030204" pitchFamily="34" charset="0"/>
                <a:cs typeface="Times New Roman" panose="02020603050405020304" pitchFamily="18" charset="0"/>
              </a:rPr>
              <a:t>” variable determines the employee-id of any new logins created and then is automatically incremented </a:t>
            </a:r>
            <a:r>
              <a:rPr lang="en-US" dirty="0">
                <a:latin typeface="Times New Roman" panose="02020603050405020304" pitchFamily="18" charset="0"/>
                <a:ea typeface="Calibri" panose="020F0502020204030204" pitchFamily="34" charset="0"/>
                <a:cs typeface="Times New Roman" panose="02020603050405020304" pitchFamily="18" charset="0"/>
              </a:rPr>
              <a:t>so all the employees have a different employee-id.</a:t>
            </a:r>
            <a:endParaRPr lang="en-US" dirty="0">
              <a:latin typeface="Times New Roman" panose="02020603050405020304" pitchFamily="18" charset="0"/>
              <a:ea typeface="Times New Roman"/>
              <a:cs typeface="Times New Roman" panose="02020603050405020304" pitchFamily="18" charset="0"/>
              <a:sym typeface="Times New Roman"/>
            </a:endParaRPr>
          </a:p>
        </p:txBody>
      </p:sp>
      <p:sp>
        <p:nvSpPr>
          <p:cNvPr id="2" name="TextBox 1">
            <a:extLst>
              <a:ext uri="{FF2B5EF4-FFF2-40B4-BE49-F238E27FC236}">
                <a16:creationId xmlns:a16="http://schemas.microsoft.com/office/drawing/2014/main" id="{22852A16-91FE-1C2E-544E-B3B5DF0C4579}"/>
              </a:ext>
            </a:extLst>
          </p:cNvPr>
          <p:cNvSpPr txBox="1"/>
          <p:nvPr/>
        </p:nvSpPr>
        <p:spPr>
          <a:xfrm>
            <a:off x="1486331" y="29520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48</a:t>
            </a:r>
            <a:endParaRPr lang="en-IN" dirty="0"/>
          </a:p>
        </p:txBody>
      </p:sp>
      <p:pic>
        <p:nvPicPr>
          <p:cNvPr id="5" name="Picture 4">
            <a:extLst>
              <a:ext uri="{FF2B5EF4-FFF2-40B4-BE49-F238E27FC236}">
                <a16:creationId xmlns:a16="http://schemas.microsoft.com/office/drawing/2014/main" id="{5A02E1F3-A605-FAD9-75CC-2F81C4BB8B3F}"/>
              </a:ext>
            </a:extLst>
          </p:cNvPr>
          <p:cNvPicPr>
            <a:picLocks noChangeAspect="1"/>
          </p:cNvPicPr>
          <p:nvPr/>
        </p:nvPicPr>
        <p:blipFill>
          <a:blip r:embed="rId3"/>
          <a:stretch>
            <a:fillRect/>
          </a:stretch>
        </p:blipFill>
        <p:spPr>
          <a:xfrm>
            <a:off x="90000" y="1152000"/>
            <a:ext cx="3762616" cy="1800000"/>
          </a:xfrm>
          <a:prstGeom prst="rect">
            <a:avLst/>
          </a:prstGeom>
        </p:spPr>
      </p:pic>
    </p:spTree>
    <p:extLst>
      <p:ext uri="{BB962C8B-B14F-4D97-AF65-F5344CB8AC3E}">
        <p14:creationId xmlns:p14="http://schemas.microsoft.com/office/powerpoint/2010/main" val="1382171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DB7B25-B1F9-C1BB-6E6B-2490F1D22A10}"/>
              </a:ext>
            </a:extLst>
          </p:cNvPr>
          <p:cNvPicPr>
            <a:picLocks noChangeAspect="1"/>
          </p:cNvPicPr>
          <p:nvPr/>
        </p:nvPicPr>
        <p:blipFill>
          <a:blip r:embed="rId2"/>
          <a:stretch>
            <a:fillRect/>
          </a:stretch>
        </p:blipFill>
        <p:spPr>
          <a:xfrm>
            <a:off x="2629532" y="875360"/>
            <a:ext cx="1942468" cy="1152000"/>
          </a:xfrm>
          <a:prstGeom prst="rect">
            <a:avLst/>
          </a:prstGeom>
        </p:spPr>
      </p:pic>
      <p:pic>
        <p:nvPicPr>
          <p:cNvPr id="4" name="Picture 3">
            <a:extLst>
              <a:ext uri="{FF2B5EF4-FFF2-40B4-BE49-F238E27FC236}">
                <a16:creationId xmlns:a16="http://schemas.microsoft.com/office/drawing/2014/main" id="{0EA48D5E-6CD9-21D3-CB02-5005A2131D55}"/>
              </a:ext>
            </a:extLst>
          </p:cNvPr>
          <p:cNvPicPr>
            <a:picLocks noChangeAspect="1"/>
          </p:cNvPicPr>
          <p:nvPr/>
        </p:nvPicPr>
        <p:blipFill>
          <a:blip r:embed="rId3"/>
          <a:stretch>
            <a:fillRect/>
          </a:stretch>
        </p:blipFill>
        <p:spPr>
          <a:xfrm>
            <a:off x="90000" y="875360"/>
            <a:ext cx="2114742" cy="1152000"/>
          </a:xfrm>
          <a:prstGeom prst="rect">
            <a:avLst/>
          </a:prstGeom>
        </p:spPr>
      </p:pic>
      <p:pic>
        <p:nvPicPr>
          <p:cNvPr id="5" name="Picture 4">
            <a:extLst>
              <a:ext uri="{FF2B5EF4-FFF2-40B4-BE49-F238E27FC236}">
                <a16:creationId xmlns:a16="http://schemas.microsoft.com/office/drawing/2014/main" id="{343C097F-AA6C-2BD5-2951-71C40D46C0E0}"/>
              </a:ext>
            </a:extLst>
          </p:cNvPr>
          <p:cNvPicPr>
            <a:picLocks noChangeAspect="1"/>
          </p:cNvPicPr>
          <p:nvPr/>
        </p:nvPicPr>
        <p:blipFill>
          <a:blip r:embed="rId4"/>
          <a:stretch>
            <a:fillRect/>
          </a:stretch>
        </p:blipFill>
        <p:spPr>
          <a:xfrm>
            <a:off x="90000" y="2585030"/>
            <a:ext cx="1708584" cy="1152000"/>
          </a:xfrm>
          <a:prstGeom prst="rect">
            <a:avLst/>
          </a:prstGeom>
        </p:spPr>
      </p:pic>
      <p:pic>
        <p:nvPicPr>
          <p:cNvPr id="6" name="Picture 5">
            <a:extLst>
              <a:ext uri="{FF2B5EF4-FFF2-40B4-BE49-F238E27FC236}">
                <a16:creationId xmlns:a16="http://schemas.microsoft.com/office/drawing/2014/main" id="{D0C2A339-5B3F-F55F-421C-5EE7F7F43C6A}"/>
              </a:ext>
            </a:extLst>
          </p:cNvPr>
          <p:cNvPicPr>
            <a:picLocks noChangeAspect="1"/>
          </p:cNvPicPr>
          <p:nvPr/>
        </p:nvPicPr>
        <p:blipFill rotWithShape="1">
          <a:blip r:embed="rId5"/>
          <a:srcRect b="14723"/>
          <a:stretch/>
        </p:blipFill>
        <p:spPr>
          <a:xfrm>
            <a:off x="2629532" y="2585030"/>
            <a:ext cx="1410577" cy="1152000"/>
          </a:xfrm>
          <a:prstGeom prst="rect">
            <a:avLst/>
          </a:prstGeom>
        </p:spPr>
      </p:pic>
      <p:sp>
        <p:nvSpPr>
          <p:cNvPr id="7" name="TextBox 6">
            <a:extLst>
              <a:ext uri="{FF2B5EF4-FFF2-40B4-BE49-F238E27FC236}">
                <a16:creationId xmlns:a16="http://schemas.microsoft.com/office/drawing/2014/main" id="{935AF609-28A2-672D-5421-DCA57D64F3D2}"/>
              </a:ext>
            </a:extLst>
          </p:cNvPr>
          <p:cNvSpPr txBox="1"/>
          <p:nvPr/>
        </p:nvSpPr>
        <p:spPr>
          <a:xfrm>
            <a:off x="4572001" y="875360"/>
            <a:ext cx="4572000" cy="1384995"/>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This is the part of the database that contains the separate logins for each Admin, HR, Manager and Employee. For each hierarchal set of logins there is a separate category and set in which the logins are stored , this helps in efficiency while retrieving data from the database and helps in maintaining the data.</a:t>
            </a:r>
          </a:p>
        </p:txBody>
      </p:sp>
      <p:sp>
        <p:nvSpPr>
          <p:cNvPr id="2" name="TextBox 1">
            <a:extLst>
              <a:ext uri="{FF2B5EF4-FFF2-40B4-BE49-F238E27FC236}">
                <a16:creationId xmlns:a16="http://schemas.microsoft.com/office/drawing/2014/main" id="{9D1A8967-8122-1F15-92FF-868D32E9954B}"/>
              </a:ext>
            </a:extLst>
          </p:cNvPr>
          <p:cNvSpPr txBox="1"/>
          <p:nvPr/>
        </p:nvSpPr>
        <p:spPr>
          <a:xfrm>
            <a:off x="662394" y="202736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49</a:t>
            </a:r>
            <a:endParaRPr lang="en-IN" dirty="0"/>
          </a:p>
        </p:txBody>
      </p:sp>
      <p:sp>
        <p:nvSpPr>
          <p:cNvPr id="8" name="TextBox 7">
            <a:extLst>
              <a:ext uri="{FF2B5EF4-FFF2-40B4-BE49-F238E27FC236}">
                <a16:creationId xmlns:a16="http://schemas.microsoft.com/office/drawing/2014/main" id="{6F7F7B56-658F-C1E5-1619-A0C487EC049D}"/>
              </a:ext>
            </a:extLst>
          </p:cNvPr>
          <p:cNvSpPr txBox="1"/>
          <p:nvPr/>
        </p:nvSpPr>
        <p:spPr>
          <a:xfrm>
            <a:off x="3117070" y="202736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50</a:t>
            </a:r>
            <a:endParaRPr lang="en-IN" dirty="0"/>
          </a:p>
        </p:txBody>
      </p:sp>
      <p:sp>
        <p:nvSpPr>
          <p:cNvPr id="9" name="TextBox 8">
            <a:extLst>
              <a:ext uri="{FF2B5EF4-FFF2-40B4-BE49-F238E27FC236}">
                <a16:creationId xmlns:a16="http://schemas.microsoft.com/office/drawing/2014/main" id="{4D1F4B4C-2CB7-D8B0-5280-A1BB2A2F8120}"/>
              </a:ext>
            </a:extLst>
          </p:cNvPr>
          <p:cNvSpPr txBox="1"/>
          <p:nvPr/>
        </p:nvSpPr>
        <p:spPr>
          <a:xfrm>
            <a:off x="459315" y="373703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51</a:t>
            </a:r>
            <a:endParaRPr lang="en-IN" dirty="0"/>
          </a:p>
        </p:txBody>
      </p:sp>
      <p:sp>
        <p:nvSpPr>
          <p:cNvPr id="10" name="TextBox 9">
            <a:extLst>
              <a:ext uri="{FF2B5EF4-FFF2-40B4-BE49-F238E27FC236}">
                <a16:creationId xmlns:a16="http://schemas.microsoft.com/office/drawing/2014/main" id="{CE3B199B-14DB-4060-AEAD-37FF81BEEE40}"/>
              </a:ext>
            </a:extLst>
          </p:cNvPr>
          <p:cNvSpPr txBox="1"/>
          <p:nvPr/>
        </p:nvSpPr>
        <p:spPr>
          <a:xfrm>
            <a:off x="2849843" y="3737029"/>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52</a:t>
            </a:r>
            <a:endParaRPr lang="en-IN" dirty="0"/>
          </a:p>
        </p:txBody>
      </p:sp>
    </p:spTree>
    <p:extLst>
      <p:ext uri="{BB962C8B-B14F-4D97-AF65-F5344CB8AC3E}">
        <p14:creationId xmlns:p14="http://schemas.microsoft.com/office/powerpoint/2010/main" val="1103673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487CE-B2C3-81BC-6F13-CDD1145C2E92}"/>
              </a:ext>
            </a:extLst>
          </p:cNvPr>
          <p:cNvPicPr>
            <a:picLocks noChangeAspect="1"/>
          </p:cNvPicPr>
          <p:nvPr/>
        </p:nvPicPr>
        <p:blipFill>
          <a:blip r:embed="rId2"/>
          <a:stretch>
            <a:fillRect/>
          </a:stretch>
        </p:blipFill>
        <p:spPr>
          <a:xfrm>
            <a:off x="90000" y="1152000"/>
            <a:ext cx="3835295" cy="1800000"/>
          </a:xfrm>
          <a:prstGeom prst="rect">
            <a:avLst/>
          </a:prstGeom>
        </p:spPr>
      </p:pic>
      <p:sp>
        <p:nvSpPr>
          <p:cNvPr id="2" name="TextBox 1">
            <a:extLst>
              <a:ext uri="{FF2B5EF4-FFF2-40B4-BE49-F238E27FC236}">
                <a16:creationId xmlns:a16="http://schemas.microsoft.com/office/drawing/2014/main" id="{48A9A445-9C0F-6D1D-6279-8C92366C66E1}"/>
              </a:ext>
            </a:extLst>
          </p:cNvPr>
          <p:cNvSpPr txBox="1"/>
          <p:nvPr/>
        </p:nvSpPr>
        <p:spPr>
          <a:xfrm>
            <a:off x="3925295" y="1152000"/>
            <a:ext cx="5218705" cy="523220"/>
          </a:xfrm>
          <a:prstGeom prst="rect">
            <a:avLst/>
          </a:prstGeom>
          <a:noFill/>
        </p:spPr>
        <p:txBody>
          <a:bodyPr wrap="square" rtlCol="0">
            <a:spAutoFit/>
          </a:bodyPr>
          <a:lstStyle/>
          <a:p>
            <a:pPr algn="just"/>
            <a:r>
              <a:rPr lang="en-IN" dirty="0"/>
              <a:t>The detailed structure of the data of an Admin profile. It consist of the </a:t>
            </a:r>
            <a:r>
              <a:rPr lang="en-IN" dirty="0" err="1"/>
              <a:t>emp_id</a:t>
            </a:r>
            <a:r>
              <a:rPr lang="en-IN" dirty="0"/>
              <a:t>, password and the role.</a:t>
            </a:r>
          </a:p>
        </p:txBody>
      </p:sp>
      <p:sp>
        <p:nvSpPr>
          <p:cNvPr id="4" name="TextBox 3">
            <a:extLst>
              <a:ext uri="{FF2B5EF4-FFF2-40B4-BE49-F238E27FC236}">
                <a16:creationId xmlns:a16="http://schemas.microsoft.com/office/drawing/2014/main" id="{F77D105E-3E66-721E-2F72-CD810DBBAEE6}"/>
              </a:ext>
            </a:extLst>
          </p:cNvPr>
          <p:cNvSpPr txBox="1"/>
          <p:nvPr/>
        </p:nvSpPr>
        <p:spPr>
          <a:xfrm>
            <a:off x="1522670" y="29520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53</a:t>
            </a:r>
            <a:endParaRPr lang="en-IN" dirty="0"/>
          </a:p>
        </p:txBody>
      </p:sp>
    </p:spTree>
    <p:extLst>
      <p:ext uri="{BB962C8B-B14F-4D97-AF65-F5344CB8AC3E}">
        <p14:creationId xmlns:p14="http://schemas.microsoft.com/office/powerpoint/2010/main" val="4051485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0835FA-0A91-C683-A2D9-33CC228A2A47}"/>
              </a:ext>
            </a:extLst>
          </p:cNvPr>
          <p:cNvSpPr txBox="1"/>
          <p:nvPr/>
        </p:nvSpPr>
        <p:spPr>
          <a:xfrm>
            <a:off x="2549799" y="750410"/>
            <a:ext cx="6594201" cy="523220"/>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Detailed structure of the HR profile, it consist of all the variables needed for the working of the program. </a:t>
            </a:r>
          </a:p>
        </p:txBody>
      </p:sp>
      <p:pic>
        <p:nvPicPr>
          <p:cNvPr id="5" name="Picture 4">
            <a:extLst>
              <a:ext uri="{FF2B5EF4-FFF2-40B4-BE49-F238E27FC236}">
                <a16:creationId xmlns:a16="http://schemas.microsoft.com/office/drawing/2014/main" id="{0A5710F0-99A0-483F-6C40-0D7DC76C1DB6}"/>
              </a:ext>
            </a:extLst>
          </p:cNvPr>
          <p:cNvPicPr>
            <a:picLocks noChangeAspect="1"/>
          </p:cNvPicPr>
          <p:nvPr/>
        </p:nvPicPr>
        <p:blipFill>
          <a:blip r:embed="rId2"/>
          <a:stretch>
            <a:fillRect/>
          </a:stretch>
        </p:blipFill>
        <p:spPr>
          <a:xfrm>
            <a:off x="90000" y="747480"/>
            <a:ext cx="2459799" cy="3384000"/>
          </a:xfrm>
          <a:prstGeom prst="rect">
            <a:avLst/>
          </a:prstGeom>
        </p:spPr>
      </p:pic>
      <p:sp>
        <p:nvSpPr>
          <p:cNvPr id="3" name="TextBox 2">
            <a:extLst>
              <a:ext uri="{FF2B5EF4-FFF2-40B4-BE49-F238E27FC236}">
                <a16:creationId xmlns:a16="http://schemas.microsoft.com/office/drawing/2014/main" id="{4A9C36CE-DA63-45D4-653E-89CC8A8E46C9}"/>
              </a:ext>
            </a:extLst>
          </p:cNvPr>
          <p:cNvSpPr txBox="1"/>
          <p:nvPr/>
        </p:nvSpPr>
        <p:spPr>
          <a:xfrm>
            <a:off x="834922" y="413148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54</a:t>
            </a:r>
            <a:endParaRPr lang="en-IN" dirty="0"/>
          </a:p>
        </p:txBody>
      </p:sp>
    </p:spTree>
    <p:extLst>
      <p:ext uri="{BB962C8B-B14F-4D97-AF65-F5344CB8AC3E}">
        <p14:creationId xmlns:p14="http://schemas.microsoft.com/office/powerpoint/2010/main" val="3488875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245A1-B03A-885A-BE8F-9F8C9515ACCD}"/>
              </a:ext>
            </a:extLst>
          </p:cNvPr>
          <p:cNvPicPr>
            <a:picLocks noChangeAspect="1"/>
          </p:cNvPicPr>
          <p:nvPr/>
        </p:nvPicPr>
        <p:blipFill>
          <a:blip r:embed="rId2"/>
          <a:stretch>
            <a:fillRect/>
          </a:stretch>
        </p:blipFill>
        <p:spPr>
          <a:xfrm>
            <a:off x="90000" y="1152000"/>
            <a:ext cx="4216643" cy="2697009"/>
          </a:xfrm>
          <a:prstGeom prst="rect">
            <a:avLst/>
          </a:prstGeom>
        </p:spPr>
      </p:pic>
      <p:sp>
        <p:nvSpPr>
          <p:cNvPr id="2" name="TextBox 1">
            <a:extLst>
              <a:ext uri="{FF2B5EF4-FFF2-40B4-BE49-F238E27FC236}">
                <a16:creationId xmlns:a16="http://schemas.microsoft.com/office/drawing/2014/main" id="{03814E51-C51C-C804-E7B3-735E24ADFDEC}"/>
              </a:ext>
            </a:extLst>
          </p:cNvPr>
          <p:cNvSpPr txBox="1"/>
          <p:nvPr/>
        </p:nvSpPr>
        <p:spPr>
          <a:xfrm>
            <a:off x="4306643" y="1152000"/>
            <a:ext cx="4837357" cy="523220"/>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Detailed structure of the Manager profile, it consist of all the variables needed for the working of the program. </a:t>
            </a:r>
          </a:p>
        </p:txBody>
      </p:sp>
      <p:sp>
        <p:nvSpPr>
          <p:cNvPr id="4" name="TextBox 3">
            <a:extLst>
              <a:ext uri="{FF2B5EF4-FFF2-40B4-BE49-F238E27FC236}">
                <a16:creationId xmlns:a16="http://schemas.microsoft.com/office/drawing/2014/main" id="{6EF13A32-0913-E3DD-A16D-B307798F2BD0}"/>
              </a:ext>
            </a:extLst>
          </p:cNvPr>
          <p:cNvSpPr txBox="1"/>
          <p:nvPr/>
        </p:nvSpPr>
        <p:spPr>
          <a:xfrm>
            <a:off x="1713344" y="3849009"/>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55</a:t>
            </a:r>
            <a:endParaRPr lang="en-IN" dirty="0"/>
          </a:p>
        </p:txBody>
      </p:sp>
    </p:spTree>
    <p:extLst>
      <p:ext uri="{BB962C8B-B14F-4D97-AF65-F5344CB8AC3E}">
        <p14:creationId xmlns:p14="http://schemas.microsoft.com/office/powerpoint/2010/main" val="1630295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338146-1731-B6DA-A239-80B9E80F8A1D}"/>
              </a:ext>
            </a:extLst>
          </p:cNvPr>
          <p:cNvPicPr>
            <a:picLocks noChangeAspect="1"/>
          </p:cNvPicPr>
          <p:nvPr/>
        </p:nvPicPr>
        <p:blipFill>
          <a:blip r:embed="rId2"/>
          <a:stretch>
            <a:fillRect/>
          </a:stretch>
        </p:blipFill>
        <p:spPr>
          <a:xfrm>
            <a:off x="89458" y="870646"/>
            <a:ext cx="2961356" cy="1440000"/>
          </a:xfrm>
          <a:prstGeom prst="rect">
            <a:avLst/>
          </a:prstGeom>
        </p:spPr>
      </p:pic>
      <p:pic>
        <p:nvPicPr>
          <p:cNvPr id="17" name="Picture 16">
            <a:extLst>
              <a:ext uri="{FF2B5EF4-FFF2-40B4-BE49-F238E27FC236}">
                <a16:creationId xmlns:a16="http://schemas.microsoft.com/office/drawing/2014/main" id="{6DA3BF3F-D3D2-6DD3-7697-C0BCA65EB956}"/>
              </a:ext>
            </a:extLst>
          </p:cNvPr>
          <p:cNvPicPr>
            <a:picLocks noChangeAspect="1"/>
          </p:cNvPicPr>
          <p:nvPr/>
        </p:nvPicPr>
        <p:blipFill>
          <a:blip r:embed="rId3"/>
          <a:stretch>
            <a:fillRect/>
          </a:stretch>
        </p:blipFill>
        <p:spPr>
          <a:xfrm>
            <a:off x="89458" y="2627078"/>
            <a:ext cx="2963695" cy="1551025"/>
          </a:xfrm>
          <a:prstGeom prst="rect">
            <a:avLst/>
          </a:prstGeom>
        </p:spPr>
      </p:pic>
      <p:pic>
        <p:nvPicPr>
          <p:cNvPr id="3" name="Picture 2">
            <a:extLst>
              <a:ext uri="{FF2B5EF4-FFF2-40B4-BE49-F238E27FC236}">
                <a16:creationId xmlns:a16="http://schemas.microsoft.com/office/drawing/2014/main" id="{9A9D86C2-374C-6022-4853-68220083D8C7}"/>
              </a:ext>
            </a:extLst>
          </p:cNvPr>
          <p:cNvPicPr>
            <a:picLocks noChangeAspect="1"/>
          </p:cNvPicPr>
          <p:nvPr/>
        </p:nvPicPr>
        <p:blipFill>
          <a:blip r:embed="rId4"/>
          <a:stretch>
            <a:fillRect/>
          </a:stretch>
        </p:blipFill>
        <p:spPr>
          <a:xfrm>
            <a:off x="3215603" y="873920"/>
            <a:ext cx="3788781" cy="1440000"/>
          </a:xfrm>
          <a:prstGeom prst="rect">
            <a:avLst/>
          </a:prstGeom>
        </p:spPr>
      </p:pic>
      <p:pic>
        <p:nvPicPr>
          <p:cNvPr id="5" name="Picture 4">
            <a:extLst>
              <a:ext uri="{FF2B5EF4-FFF2-40B4-BE49-F238E27FC236}">
                <a16:creationId xmlns:a16="http://schemas.microsoft.com/office/drawing/2014/main" id="{F0A40304-3039-725A-0AF2-B84989A59A52}"/>
              </a:ext>
            </a:extLst>
          </p:cNvPr>
          <p:cNvPicPr>
            <a:picLocks noChangeAspect="1"/>
          </p:cNvPicPr>
          <p:nvPr/>
        </p:nvPicPr>
        <p:blipFill>
          <a:blip r:embed="rId5"/>
          <a:stretch>
            <a:fillRect/>
          </a:stretch>
        </p:blipFill>
        <p:spPr>
          <a:xfrm>
            <a:off x="3215603" y="2627078"/>
            <a:ext cx="1737599" cy="1690143"/>
          </a:xfrm>
          <a:prstGeom prst="rect">
            <a:avLst/>
          </a:prstGeom>
        </p:spPr>
      </p:pic>
      <p:sp>
        <p:nvSpPr>
          <p:cNvPr id="2" name="TextBox 1">
            <a:extLst>
              <a:ext uri="{FF2B5EF4-FFF2-40B4-BE49-F238E27FC236}">
                <a16:creationId xmlns:a16="http://schemas.microsoft.com/office/drawing/2014/main" id="{F4F7986E-6C84-CFAA-8B2F-7BA883A3BBA4}"/>
              </a:ext>
            </a:extLst>
          </p:cNvPr>
          <p:cNvSpPr txBox="1"/>
          <p:nvPr/>
        </p:nvSpPr>
        <p:spPr>
          <a:xfrm>
            <a:off x="4953203" y="2662248"/>
            <a:ext cx="4190798" cy="523220"/>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Detailed structure of the Employee profile, it consist of all the variables needed for the working of the program. </a:t>
            </a:r>
          </a:p>
        </p:txBody>
      </p:sp>
      <p:sp>
        <p:nvSpPr>
          <p:cNvPr id="4" name="TextBox 3">
            <a:extLst>
              <a:ext uri="{FF2B5EF4-FFF2-40B4-BE49-F238E27FC236}">
                <a16:creationId xmlns:a16="http://schemas.microsoft.com/office/drawing/2014/main" id="{CAE2791D-C82F-F9DF-401B-FB7EF1101DB6}"/>
              </a:ext>
            </a:extLst>
          </p:cNvPr>
          <p:cNvSpPr txBox="1"/>
          <p:nvPr/>
        </p:nvSpPr>
        <p:spPr>
          <a:xfrm>
            <a:off x="1085159" y="2310646"/>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56</a:t>
            </a:r>
            <a:endParaRPr lang="en-IN" dirty="0"/>
          </a:p>
        </p:txBody>
      </p:sp>
      <p:sp>
        <p:nvSpPr>
          <p:cNvPr id="6" name="TextBox 5">
            <a:extLst>
              <a:ext uri="{FF2B5EF4-FFF2-40B4-BE49-F238E27FC236}">
                <a16:creationId xmlns:a16="http://schemas.microsoft.com/office/drawing/2014/main" id="{A5F46FBF-4C7C-8C35-C804-02904AE9A3C7}"/>
              </a:ext>
            </a:extLst>
          </p:cNvPr>
          <p:cNvSpPr txBox="1"/>
          <p:nvPr/>
        </p:nvSpPr>
        <p:spPr>
          <a:xfrm>
            <a:off x="4625016" y="2316612"/>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57</a:t>
            </a:r>
            <a:endParaRPr lang="en-IN" dirty="0"/>
          </a:p>
        </p:txBody>
      </p:sp>
      <p:sp>
        <p:nvSpPr>
          <p:cNvPr id="7" name="TextBox 6">
            <a:extLst>
              <a:ext uri="{FF2B5EF4-FFF2-40B4-BE49-F238E27FC236}">
                <a16:creationId xmlns:a16="http://schemas.microsoft.com/office/drawing/2014/main" id="{38D2F6E4-73A1-A1D9-C1E4-3EA1EB9C0EB4}"/>
              </a:ext>
            </a:extLst>
          </p:cNvPr>
          <p:cNvSpPr txBox="1"/>
          <p:nvPr/>
        </p:nvSpPr>
        <p:spPr>
          <a:xfrm>
            <a:off x="1085159" y="41774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58</a:t>
            </a:r>
            <a:endParaRPr lang="en-IN" dirty="0"/>
          </a:p>
        </p:txBody>
      </p:sp>
      <p:sp>
        <p:nvSpPr>
          <p:cNvPr id="8" name="TextBox 7">
            <a:extLst>
              <a:ext uri="{FF2B5EF4-FFF2-40B4-BE49-F238E27FC236}">
                <a16:creationId xmlns:a16="http://schemas.microsoft.com/office/drawing/2014/main" id="{D0A8676F-002B-0E73-A70A-6C645B3B36DE}"/>
              </a:ext>
            </a:extLst>
          </p:cNvPr>
          <p:cNvSpPr txBox="1"/>
          <p:nvPr/>
        </p:nvSpPr>
        <p:spPr>
          <a:xfrm>
            <a:off x="3602046" y="4268294"/>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59</a:t>
            </a:r>
            <a:endParaRPr lang="en-IN" dirty="0"/>
          </a:p>
        </p:txBody>
      </p:sp>
    </p:spTree>
    <p:extLst>
      <p:ext uri="{BB962C8B-B14F-4D97-AF65-F5344CB8AC3E}">
        <p14:creationId xmlns:p14="http://schemas.microsoft.com/office/powerpoint/2010/main" val="163803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61210"/>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Algorithm for Project Development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3" name="TextBox 2">
            <a:extLst>
              <a:ext uri="{FF2B5EF4-FFF2-40B4-BE49-F238E27FC236}">
                <a16:creationId xmlns:a16="http://schemas.microsoft.com/office/drawing/2014/main" id="{D699D8AD-AA6D-B683-324A-719558E8F6CB}"/>
              </a:ext>
            </a:extLst>
          </p:cNvPr>
          <p:cNvSpPr txBox="1"/>
          <p:nvPr/>
        </p:nvSpPr>
        <p:spPr>
          <a:xfrm>
            <a:off x="0" y="1065302"/>
            <a:ext cx="9144000" cy="3754874"/>
          </a:xfrm>
          <a:prstGeom prst="rect">
            <a:avLst/>
          </a:prstGeom>
          <a:noFill/>
        </p:spPr>
        <p:txBody>
          <a:bodyPr wrap="square">
            <a:spAutoFit/>
          </a:bodyPr>
          <a:lstStyle/>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1.Project Initiation: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 Define project Objectives: Create a Enhanced E-HR System which helps to maintain records of employee 	and improve communication.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Provide performance reviews as well as track record of hours attended by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Access resources and timeline feasibility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2. Planning and Design :</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Design the UI architecture for Admin, HR, Manager and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Create a database to maintain all the records and information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Make a connection between all the different profiles</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3. Development: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Build different profiles and features regarding each profile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Code in order for these profiles to interact.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Implement for each profile to send, receive or update data accordingly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4. Testing:</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Test the app for functionality, user-friendliness and performance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Address and fix any identified issues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97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40508-F100-7DA5-837B-BBCDFE5D0072}"/>
              </a:ext>
            </a:extLst>
          </p:cNvPr>
          <p:cNvPicPr>
            <a:picLocks noChangeAspect="1"/>
          </p:cNvPicPr>
          <p:nvPr/>
        </p:nvPicPr>
        <p:blipFill>
          <a:blip r:embed="rId2"/>
          <a:stretch>
            <a:fillRect/>
          </a:stretch>
        </p:blipFill>
        <p:spPr>
          <a:xfrm>
            <a:off x="90000" y="1152000"/>
            <a:ext cx="5392229" cy="1440000"/>
          </a:xfrm>
          <a:prstGeom prst="rect">
            <a:avLst/>
          </a:prstGeom>
        </p:spPr>
      </p:pic>
      <p:sp>
        <p:nvSpPr>
          <p:cNvPr id="2" name="TextBox 1">
            <a:extLst>
              <a:ext uri="{FF2B5EF4-FFF2-40B4-BE49-F238E27FC236}">
                <a16:creationId xmlns:a16="http://schemas.microsoft.com/office/drawing/2014/main" id="{D03D1608-5314-6E0D-75EE-15365D071802}"/>
              </a:ext>
            </a:extLst>
          </p:cNvPr>
          <p:cNvSpPr txBox="1"/>
          <p:nvPr/>
        </p:nvSpPr>
        <p:spPr>
          <a:xfrm>
            <a:off x="5482229" y="1152000"/>
            <a:ext cx="3661771" cy="738664"/>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part of the database that holds the structure and questions for the survey which is pushed by the HR which is to be filled by the employees.</a:t>
            </a:r>
          </a:p>
        </p:txBody>
      </p:sp>
      <p:sp>
        <p:nvSpPr>
          <p:cNvPr id="4" name="TextBox 3">
            <a:extLst>
              <a:ext uri="{FF2B5EF4-FFF2-40B4-BE49-F238E27FC236}">
                <a16:creationId xmlns:a16="http://schemas.microsoft.com/office/drawing/2014/main" id="{8B283F2B-0370-05A3-58C6-3759E143A7F7}"/>
              </a:ext>
            </a:extLst>
          </p:cNvPr>
          <p:cNvSpPr txBox="1"/>
          <p:nvPr/>
        </p:nvSpPr>
        <p:spPr>
          <a:xfrm>
            <a:off x="2301137" y="2592000"/>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60</a:t>
            </a:r>
            <a:endParaRPr lang="en-IN" dirty="0"/>
          </a:p>
        </p:txBody>
      </p:sp>
    </p:spTree>
    <p:extLst>
      <p:ext uri="{BB962C8B-B14F-4D97-AF65-F5344CB8AC3E}">
        <p14:creationId xmlns:p14="http://schemas.microsoft.com/office/powerpoint/2010/main" val="2942972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268239" y="13429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endParaRPr dirty="0"/>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References</a:t>
            </a: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214E5F4-A0E6-4FF6-5048-2FF47B2403CA}"/>
              </a:ext>
            </a:extLst>
          </p:cNvPr>
          <p:cNvSpPr txBox="1"/>
          <p:nvPr/>
        </p:nvSpPr>
        <p:spPr>
          <a:xfrm>
            <a:off x="0" y="836990"/>
            <a:ext cx="9144000" cy="3108543"/>
          </a:xfrm>
          <a:prstGeom prst="rect">
            <a:avLst/>
          </a:prstGeom>
          <a:noFill/>
        </p:spPr>
        <p:txBody>
          <a:bodyPr wrap="square" rtlCol="0">
            <a:spAutoFit/>
          </a:bodyPr>
          <a:lstStyle/>
          <a:p>
            <a:pPr lvl="1" algn="just">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1. Sohail Ahmed,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XingKE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,“Human Resource Management: Employees Career Development Impact on Organizational Performance” , Yunnan, China 2016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Hewage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H.A.S.S, Hettiarachchi K.U,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Jayarathna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K.M.J.B,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Hasintha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K.P.C., A. N.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Senarathne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Wijekoon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“Smart Human Resource Management System to Maximize Productivity” ,Malabe Sri Lanka , 2020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3. Lina Zhang ,“Research on the Application of Human Resources Information Management System under Computer Big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iData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Technology” , Dalian China , January 2023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4. Yawen Mi,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Enduo</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Gao ,“Design of Human Resource Management System Based on Java EE”, Shanghai China, June 2023</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5. D Chavan, A Kiran ,“Dot Diffusion Block Truncation Coding For Satellite Image Retrieval” ,International journal of Computer Applications 124 (4), 24-29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6. D Chavan ,KA Bhandari , “A New Block Truncation Coding (NBTC) For Satellite Image Retrieval Using Dot Diffusion”, IJSER6 (ISSN2229-5518), 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7.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Shayista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Majeed ,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Sabzar</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Ahmad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Peerzadah</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Sabiya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Mufti, “Electronic Human Resource Management: Need of the Hour", University of Kashmir, July 2020 </a:t>
            </a:r>
          </a:p>
        </p:txBody>
      </p:sp>
      <p:sp>
        <p:nvSpPr>
          <p:cNvPr id="2" name="TextBox 1">
            <a:extLst>
              <a:ext uri="{FF2B5EF4-FFF2-40B4-BE49-F238E27FC236}">
                <a16:creationId xmlns:a16="http://schemas.microsoft.com/office/drawing/2014/main" id="{50729639-A0C9-6606-38CC-0EE48512926F}"/>
              </a:ext>
            </a:extLst>
          </p:cNvPr>
          <p:cNvSpPr txBox="1"/>
          <p:nvPr/>
        </p:nvSpPr>
        <p:spPr>
          <a:xfrm>
            <a:off x="176801" y="3945533"/>
            <a:ext cx="8497839" cy="523220"/>
          </a:xfrm>
          <a:prstGeom prst="rect">
            <a:avLst/>
          </a:prstGeom>
          <a:noFill/>
        </p:spPr>
        <p:txBody>
          <a:bodyPr wrap="none" rtlCol="0">
            <a:spAutoFit/>
          </a:bodyPr>
          <a:lstStyle/>
          <a:p>
            <a:pPr algn="just"/>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Repository of this Project with the Source code, Project Report and a copy of this PPT can be found at: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hlinkClick r:id="rId3"/>
              </a:rPr>
              <a:t>https://github.com/ChampionSamay1644/Sem_4_Mini_Project</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18243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3;p2">
            <a:extLst>
              <a:ext uri="{FF2B5EF4-FFF2-40B4-BE49-F238E27FC236}">
                <a16:creationId xmlns:a16="http://schemas.microsoft.com/office/drawing/2014/main" id="{26869783-8BAB-2934-84CC-57FA9FD11640}"/>
              </a:ext>
            </a:extLst>
          </p:cNvPr>
          <p:cNvSpPr txBox="1">
            <a:spLocks/>
          </p:cNvSpPr>
          <p:nvPr/>
        </p:nvSpPr>
        <p:spPr>
          <a:xfrm>
            <a:off x="0" y="692554"/>
            <a:ext cx="8229600" cy="4944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spcBef>
                <a:spcPts val="240"/>
              </a:spcBef>
              <a:buSzPts val="1140"/>
              <a:buFont typeface="Arial"/>
              <a:buChar char="⚫"/>
            </a:pPr>
            <a:r>
              <a:rPr lang="en-IN" sz="1600" b="1" dirty="0"/>
              <a:t>Certificates for the Research Paper :</a:t>
            </a:r>
          </a:p>
          <a:p>
            <a:pPr marL="274320" indent="-201930">
              <a:spcBef>
                <a:spcPts val="240"/>
              </a:spcBef>
              <a:buSzPts val="114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p:txBody>
      </p:sp>
      <p:pic>
        <p:nvPicPr>
          <p:cNvPr id="4" name="Picture 3">
            <a:extLst>
              <a:ext uri="{FF2B5EF4-FFF2-40B4-BE49-F238E27FC236}">
                <a16:creationId xmlns:a16="http://schemas.microsoft.com/office/drawing/2014/main" id="{B44234C3-60F3-188A-6A57-BEFF546C5A4E}"/>
              </a:ext>
            </a:extLst>
          </p:cNvPr>
          <p:cNvPicPr>
            <a:picLocks noChangeAspect="1"/>
          </p:cNvPicPr>
          <p:nvPr/>
        </p:nvPicPr>
        <p:blipFill>
          <a:blip r:embed="rId2"/>
          <a:stretch>
            <a:fillRect/>
          </a:stretch>
        </p:blipFill>
        <p:spPr>
          <a:xfrm>
            <a:off x="1" y="1186985"/>
            <a:ext cx="3141691" cy="2226776"/>
          </a:xfrm>
          <a:prstGeom prst="rect">
            <a:avLst/>
          </a:prstGeom>
        </p:spPr>
      </p:pic>
      <p:pic>
        <p:nvPicPr>
          <p:cNvPr id="6" name="Picture 5">
            <a:extLst>
              <a:ext uri="{FF2B5EF4-FFF2-40B4-BE49-F238E27FC236}">
                <a16:creationId xmlns:a16="http://schemas.microsoft.com/office/drawing/2014/main" id="{A6CCC03B-6BCF-9625-9112-9977F762EF15}"/>
              </a:ext>
            </a:extLst>
          </p:cNvPr>
          <p:cNvPicPr>
            <a:picLocks noChangeAspect="1"/>
          </p:cNvPicPr>
          <p:nvPr/>
        </p:nvPicPr>
        <p:blipFill>
          <a:blip r:embed="rId3"/>
          <a:stretch>
            <a:fillRect/>
          </a:stretch>
        </p:blipFill>
        <p:spPr>
          <a:xfrm>
            <a:off x="2905760" y="1186981"/>
            <a:ext cx="3143543" cy="2226777"/>
          </a:xfrm>
          <a:prstGeom prst="rect">
            <a:avLst/>
          </a:prstGeom>
        </p:spPr>
      </p:pic>
      <p:pic>
        <p:nvPicPr>
          <p:cNvPr id="8" name="Picture 7">
            <a:extLst>
              <a:ext uri="{FF2B5EF4-FFF2-40B4-BE49-F238E27FC236}">
                <a16:creationId xmlns:a16="http://schemas.microsoft.com/office/drawing/2014/main" id="{BDE3E23A-991E-3166-E319-9AF0717E793E}"/>
              </a:ext>
            </a:extLst>
          </p:cNvPr>
          <p:cNvPicPr>
            <a:picLocks noChangeAspect="1"/>
          </p:cNvPicPr>
          <p:nvPr/>
        </p:nvPicPr>
        <p:blipFill>
          <a:blip r:embed="rId4"/>
          <a:stretch>
            <a:fillRect/>
          </a:stretch>
        </p:blipFill>
        <p:spPr>
          <a:xfrm>
            <a:off x="5999461" y="1186981"/>
            <a:ext cx="3144538" cy="2226777"/>
          </a:xfrm>
          <a:prstGeom prst="rect">
            <a:avLst/>
          </a:prstGeom>
        </p:spPr>
      </p:pic>
    </p:spTree>
    <p:extLst>
      <p:ext uri="{BB962C8B-B14F-4D97-AF65-F5344CB8AC3E}">
        <p14:creationId xmlns:p14="http://schemas.microsoft.com/office/powerpoint/2010/main" val="27051241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500034" y="2071684"/>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EB5F-BD88-CA06-EBCB-730EE9B9CD2E}"/>
              </a:ext>
            </a:extLst>
          </p:cNvPr>
          <p:cNvSpPr txBox="1"/>
          <p:nvPr/>
        </p:nvSpPr>
        <p:spPr>
          <a:xfrm>
            <a:off x="-257239" y="1235849"/>
            <a:ext cx="9144000" cy="3108543"/>
          </a:xfrm>
          <a:prstGeom prst="rect">
            <a:avLst/>
          </a:prstGeom>
          <a:noFill/>
        </p:spPr>
        <p:txBody>
          <a:bodyPr wrap="square">
            <a:sp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b="1" dirty="0">
                <a:latin typeface="Times New Roman" panose="02020603050405020304" pitchFamily="18" charset="0"/>
                <a:ea typeface="Calibri"/>
                <a:cs typeface="Times New Roman" panose="02020603050405020304" pitchFamily="18" charset="0"/>
                <a:sym typeface="Calibri"/>
              </a:rPr>
              <a:t>5</a:t>
            </a: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Development:</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 Develop the program in order for it to receive, store or update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dirty="0">
                <a:latin typeface="Times New Roman" panose="02020603050405020304" pitchFamily="18" charset="0"/>
                <a:ea typeface="Calibri"/>
                <a:cs typeface="Times New Roman" panose="02020603050405020304" pitchFamily="18" charset="0"/>
                <a:sym typeface="Calibri"/>
              </a:rPr>
              <a:t>	</a:t>
            </a: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Make improvements based on user suggestions.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7. Documentation: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Documentation app architecture, design decisions and key features.</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Create instructions for user to easily operate.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8. Project Closure: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Verify project completion and compliance with standards.</a:t>
            </a:r>
            <a:b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Archive project data and records.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9. Post- Project Review:</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Evaluate project performance against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b. Identify areas for improvement and lessons learned.</a:t>
            </a:r>
          </a:p>
          <a:p>
            <a:pPr algn="just">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just">
              <a:buFont typeface="+mj-lt"/>
              <a:buAutoNum type="arabicPeriod"/>
            </a:pPr>
            <a:endParaRPr lang="en-IN" dirty="0"/>
          </a:p>
        </p:txBody>
      </p:sp>
      <p:sp>
        <p:nvSpPr>
          <p:cNvPr id="2" name="Google Shape;343;p2">
            <a:extLst>
              <a:ext uri="{FF2B5EF4-FFF2-40B4-BE49-F238E27FC236}">
                <a16:creationId xmlns:a16="http://schemas.microsoft.com/office/drawing/2014/main" id="{CBA9B46F-C24E-A9B7-5AC8-084D91097E28}"/>
              </a:ext>
            </a:extLst>
          </p:cNvPr>
          <p:cNvSpPr txBox="1">
            <a:spLocks/>
          </p:cNvSpPr>
          <p:nvPr/>
        </p:nvSpPr>
        <p:spPr>
          <a:xfrm>
            <a:off x="100484" y="764967"/>
            <a:ext cx="7194619" cy="4708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lgn="just">
              <a:spcBef>
                <a:spcPts val="240"/>
              </a:spcBef>
              <a:buSzPts val="1140"/>
              <a:buFont typeface="Arial"/>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indent="-201930" algn="just">
              <a:spcBef>
                <a:spcPts val="240"/>
              </a:spcBef>
              <a:buSzPts val="1140"/>
            </a:pPr>
            <a:endParaRPr lang="en-US" sz="1600" b="1" dirty="0">
              <a:latin typeface="Times New Roman" panose="02020603050405020304" pitchFamily="18" charset="0"/>
              <a:ea typeface="Times New Roman"/>
              <a:cs typeface="Times New Roman" panose="02020603050405020304" pitchFamily="18" charset="0"/>
              <a:sym typeface="Times New Roman"/>
            </a:endParaRPr>
          </a:p>
          <a:p>
            <a:pPr marL="274320" indent="-177800" algn="just">
              <a:spcBef>
                <a:spcPts val="320"/>
              </a:spcBef>
              <a:buSzPts val="1520"/>
            </a:pPr>
            <a:r>
              <a:rPr lang="en-US" sz="1600" b="1" dirty="0">
                <a:latin typeface="Times New Roman" panose="02020603050405020304" pitchFamily="18" charset="0"/>
                <a:ea typeface="Times New Roman"/>
                <a:cs typeface="Times New Roman" panose="02020603050405020304" pitchFamily="18" charset="0"/>
                <a:sym typeface="Times New Roman"/>
              </a:rPr>
              <a:t>						</a:t>
            </a:r>
          </a:p>
        </p:txBody>
      </p:sp>
    </p:spTree>
    <p:extLst>
      <p:ext uri="{BB962C8B-B14F-4D97-AF65-F5344CB8AC3E}">
        <p14:creationId xmlns:p14="http://schemas.microsoft.com/office/powerpoint/2010/main" val="291882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C53B257-9917-76EC-82EA-6ECDD8AEEA86}"/>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CF93E6D0-8D1C-9712-6214-3E642BFF0114}"/>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Block Diagram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a:extLst>
              <a:ext uri="{FF2B5EF4-FFF2-40B4-BE49-F238E27FC236}">
                <a16:creationId xmlns:a16="http://schemas.microsoft.com/office/drawing/2014/main" id="{D89553CC-2394-5984-C11A-1CC51D34CE0F}"/>
              </a:ext>
            </a:extLst>
          </p:cNvPr>
          <p:cNvPicPr>
            <a:picLocks noChangeAspect="1"/>
          </p:cNvPicPr>
          <p:nvPr/>
        </p:nvPicPr>
        <p:blipFill>
          <a:blip r:embed="rId3"/>
          <a:stretch>
            <a:fillRect/>
          </a:stretch>
        </p:blipFill>
        <p:spPr>
          <a:xfrm>
            <a:off x="1835259" y="539082"/>
            <a:ext cx="3962714" cy="3917734"/>
          </a:xfrm>
          <a:prstGeom prst="rect">
            <a:avLst/>
          </a:prstGeom>
        </p:spPr>
      </p:pic>
    </p:spTree>
    <p:extLst>
      <p:ext uri="{BB962C8B-B14F-4D97-AF65-F5344CB8AC3E}">
        <p14:creationId xmlns:p14="http://schemas.microsoft.com/office/powerpoint/2010/main" val="1416650631"/>
      </p:ext>
    </p:extLst>
  </p:cSld>
  <p:clrMapOvr>
    <a:masterClrMapping/>
  </p:clrMapOvr>
</p:sld>
</file>

<file path=ppt/theme/theme1.xml><?xml version="1.0" encoding="utf-8"?>
<a:theme xmlns:a="http://schemas.openxmlformats.org/drawingml/2006/main" name="Prsnt1">
  <a:themeElements>
    <a:clrScheme name="Custom 3">
      <a:dk1>
        <a:srgbClr val="7030A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1722</TotalTime>
  <Words>4747</Words>
  <Application>Microsoft Office PowerPoint</Application>
  <PresentationFormat>On-screen Show (16:9)</PresentationFormat>
  <Paragraphs>363</Paragraphs>
  <Slides>73</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Times New Roman</vt:lpstr>
      <vt:lpstr>Noto Sans Symbols</vt:lpstr>
      <vt:lpstr>Arial</vt:lpstr>
      <vt:lpstr>Calibri</vt:lpstr>
      <vt:lpstr>Constantia</vt:lpstr>
      <vt:lpstr>Prsnt1</vt:lpstr>
      <vt:lpstr>EXCELSSIOR EDUCATION SOCIETY’S  K. C. COLLEGE OF ENGINEERING AND MANAGEMENT STUDIES AND RESEARCH (Affiliated to the University of Mumbai) Mith Bunder Road, Near Hume Pipe, Kopri, Thane(E)-400603</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EXCELSSIOR EDUCATION SOCIETY’S  K. C. COLLEGE OF ENGINEERING AND MANAGEMENT STUDIES AND RESEARCH (Affiliated to the University of Mumbai) Mith Bunder Road, Near Hume Pipe, Kopari, Thane(E)-400603</dc:title>
  <dc:creator>KDK</dc:creator>
  <cp:lastModifiedBy>Armaan Nakhuda</cp:lastModifiedBy>
  <cp:revision>104</cp:revision>
  <dcterms:modified xsi:type="dcterms:W3CDTF">2024-04-30T15:05:23Z</dcterms:modified>
</cp:coreProperties>
</file>